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652" r:id="rId2"/>
    <p:sldId id="661" r:id="rId3"/>
    <p:sldId id="662" r:id="rId4"/>
    <p:sldId id="663" r:id="rId5"/>
    <p:sldId id="660" r:id="rId6"/>
    <p:sldId id="666" r:id="rId7"/>
    <p:sldId id="714" r:id="rId8"/>
    <p:sldId id="709" r:id="rId9"/>
    <p:sldId id="671" r:id="rId10"/>
    <p:sldId id="710" r:id="rId11"/>
    <p:sldId id="711" r:id="rId12"/>
    <p:sldId id="674" r:id="rId13"/>
    <p:sldId id="678" r:id="rId14"/>
    <p:sldId id="679" r:id="rId15"/>
    <p:sldId id="680" r:id="rId16"/>
    <p:sldId id="681" r:id="rId17"/>
    <p:sldId id="682" r:id="rId18"/>
    <p:sldId id="683" r:id="rId19"/>
    <p:sldId id="684" r:id="rId20"/>
    <p:sldId id="685" r:id="rId21"/>
    <p:sldId id="687" r:id="rId22"/>
    <p:sldId id="720" r:id="rId23"/>
    <p:sldId id="688" r:id="rId24"/>
    <p:sldId id="689" r:id="rId25"/>
    <p:sldId id="690" r:id="rId26"/>
    <p:sldId id="721" r:id="rId27"/>
    <p:sldId id="692" r:id="rId28"/>
    <p:sldId id="693" r:id="rId29"/>
    <p:sldId id="694" r:id="rId30"/>
    <p:sldId id="691" r:id="rId31"/>
    <p:sldId id="675" r:id="rId32"/>
    <p:sldId id="712" r:id="rId33"/>
    <p:sldId id="664" r:id="rId34"/>
    <p:sldId id="713" r:id="rId35"/>
    <p:sldId id="715" r:id="rId36"/>
    <p:sldId id="719" r:id="rId37"/>
    <p:sldId id="677" r:id="rId38"/>
    <p:sldId id="701" r:id="rId39"/>
    <p:sldId id="705" r:id="rId40"/>
    <p:sldId id="706" r:id="rId41"/>
    <p:sldId id="702" r:id="rId42"/>
    <p:sldId id="722" r:id="rId43"/>
    <p:sldId id="703" r:id="rId44"/>
    <p:sldId id="704" r:id="rId45"/>
    <p:sldId id="707" r:id="rId46"/>
    <p:sldId id="708" r:id="rId47"/>
    <p:sldId id="651" r:id="rId48"/>
  </p:sldIdLst>
  <p:sldSz cx="9144000" cy="5143500" type="screen16x9"/>
  <p:notesSz cx="6858000" cy="9144000"/>
  <p:defaultTextStyle>
    <a:defPPr>
      <a:defRPr lang="zh-CN"/>
    </a:defPPr>
    <a:lvl1pPr algn="l" rtl="0" fontAlgn="base">
      <a:spcBef>
        <a:spcPct val="0"/>
      </a:spcBef>
      <a:spcAft>
        <a:spcPct val="0"/>
      </a:spcAft>
      <a:defRPr kern="1200">
        <a:solidFill>
          <a:schemeClr val="tx1"/>
        </a:solidFill>
        <a:latin typeface="Calibri" pitchFamily="34" charset="0"/>
        <a:ea typeface="宋体" charset="-122"/>
        <a:cs typeface="+mn-cs"/>
      </a:defRPr>
    </a:lvl1pPr>
    <a:lvl2pPr marL="457200" algn="l" rtl="0" fontAlgn="base">
      <a:spcBef>
        <a:spcPct val="0"/>
      </a:spcBef>
      <a:spcAft>
        <a:spcPct val="0"/>
      </a:spcAft>
      <a:defRPr kern="1200">
        <a:solidFill>
          <a:schemeClr val="tx1"/>
        </a:solidFill>
        <a:latin typeface="Calibri" pitchFamily="34" charset="0"/>
        <a:ea typeface="宋体" charset="-122"/>
        <a:cs typeface="+mn-cs"/>
      </a:defRPr>
    </a:lvl2pPr>
    <a:lvl3pPr marL="914400" algn="l" rtl="0" fontAlgn="base">
      <a:spcBef>
        <a:spcPct val="0"/>
      </a:spcBef>
      <a:spcAft>
        <a:spcPct val="0"/>
      </a:spcAft>
      <a:defRPr kern="1200">
        <a:solidFill>
          <a:schemeClr val="tx1"/>
        </a:solidFill>
        <a:latin typeface="Calibri" pitchFamily="34" charset="0"/>
        <a:ea typeface="宋体" charset="-122"/>
        <a:cs typeface="+mn-cs"/>
      </a:defRPr>
    </a:lvl3pPr>
    <a:lvl4pPr marL="1371600" algn="l" rtl="0" fontAlgn="base">
      <a:spcBef>
        <a:spcPct val="0"/>
      </a:spcBef>
      <a:spcAft>
        <a:spcPct val="0"/>
      </a:spcAft>
      <a:defRPr kern="1200">
        <a:solidFill>
          <a:schemeClr val="tx1"/>
        </a:solidFill>
        <a:latin typeface="Calibri" pitchFamily="34" charset="0"/>
        <a:ea typeface="宋体" charset="-122"/>
        <a:cs typeface="+mn-cs"/>
      </a:defRPr>
    </a:lvl4pPr>
    <a:lvl5pPr marL="1828800" algn="l" rtl="0" fontAlgn="base">
      <a:spcBef>
        <a:spcPct val="0"/>
      </a:spcBef>
      <a:spcAft>
        <a:spcPct val="0"/>
      </a:spcAft>
      <a:defRPr kern="1200">
        <a:solidFill>
          <a:schemeClr val="tx1"/>
        </a:solidFill>
        <a:latin typeface="Calibri" pitchFamily="34" charset="0"/>
        <a:ea typeface="宋体" charset="-122"/>
        <a:cs typeface="+mn-cs"/>
      </a:defRPr>
    </a:lvl5pPr>
    <a:lvl6pPr marL="2286000" algn="l" defTabSz="914400" rtl="0" eaLnBrk="1" latinLnBrk="0" hangingPunct="1">
      <a:defRPr kern="1200">
        <a:solidFill>
          <a:schemeClr val="tx1"/>
        </a:solidFill>
        <a:latin typeface="Calibri" pitchFamily="34" charset="0"/>
        <a:ea typeface="宋体" charset="-122"/>
        <a:cs typeface="+mn-cs"/>
      </a:defRPr>
    </a:lvl6pPr>
    <a:lvl7pPr marL="2743200" algn="l" defTabSz="914400" rtl="0" eaLnBrk="1" latinLnBrk="0" hangingPunct="1">
      <a:defRPr kern="1200">
        <a:solidFill>
          <a:schemeClr val="tx1"/>
        </a:solidFill>
        <a:latin typeface="Calibri" pitchFamily="34" charset="0"/>
        <a:ea typeface="宋体" charset="-122"/>
        <a:cs typeface="+mn-cs"/>
      </a:defRPr>
    </a:lvl7pPr>
    <a:lvl8pPr marL="3200400" algn="l" defTabSz="914400" rtl="0" eaLnBrk="1" latinLnBrk="0" hangingPunct="1">
      <a:defRPr kern="1200">
        <a:solidFill>
          <a:schemeClr val="tx1"/>
        </a:solidFill>
        <a:latin typeface="Calibri" pitchFamily="34" charset="0"/>
        <a:ea typeface="宋体" charset="-122"/>
        <a:cs typeface="+mn-cs"/>
      </a:defRPr>
    </a:lvl8pPr>
    <a:lvl9pPr marL="3657600" algn="l" defTabSz="914400" rtl="0" eaLnBrk="1" latinLnBrk="0" hangingPunct="1">
      <a:defRPr kern="1200">
        <a:solidFill>
          <a:schemeClr val="tx1"/>
        </a:solidFill>
        <a:latin typeface="Calibri" pitchFamily="34" charset="0"/>
        <a:ea typeface="宋体"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2B47"/>
    <a:srgbClr val="00F4E9"/>
    <a:srgbClr val="FFFF00"/>
    <a:srgbClr val="1C5780"/>
    <a:srgbClr val="DBDC01"/>
    <a:srgbClr val="C13950"/>
    <a:srgbClr val="A02F43"/>
    <a:srgbClr val="B5002A"/>
    <a:srgbClr val="8B29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3C2FFA5D-87B4-456A-9821-1D502468CF0F}" styleName="主题样式 1 - 强调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34622" autoAdjust="0"/>
    <p:restoredTop sz="99615" autoAdjust="0"/>
  </p:normalViewPr>
  <p:slideViewPr>
    <p:cSldViewPr>
      <p:cViewPr>
        <p:scale>
          <a:sx n="99" d="100"/>
          <a:sy n="99" d="100"/>
        </p:scale>
        <p:origin x="-1792" y="-240"/>
      </p:cViewPr>
      <p:guideLst>
        <p:guide orient="horz" pos="1620"/>
        <p:guide pos="2880"/>
      </p:guideLst>
    </p:cSldViewPr>
  </p:slideViewPr>
  <p:outlineViewPr>
    <p:cViewPr>
      <p:scale>
        <a:sx n="33" d="100"/>
        <a:sy n="33" d="100"/>
      </p:scale>
      <p:origin x="0" y="28152"/>
    </p:cViewPr>
  </p:outlineViewPr>
  <p:notesTextViewPr>
    <p:cViewPr>
      <p:scale>
        <a:sx n="100" d="100"/>
        <a:sy n="100" d="100"/>
      </p:scale>
      <p:origin x="0" y="0"/>
    </p:cViewPr>
  </p:notesTextViewPr>
  <p:sorterViewPr>
    <p:cViewPr>
      <p:scale>
        <a:sx n="66" d="100"/>
        <a:sy n="66" d="100"/>
      </p:scale>
      <p:origin x="0" y="148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printerSettings" Target="printerSettings/printerSettings1.bin"/><Relationship Id="rId51" Type="http://schemas.openxmlformats.org/officeDocument/2006/relationships/presProps" Target="presProps.xml"/><Relationship Id="rId52" Type="http://schemas.openxmlformats.org/officeDocument/2006/relationships/viewProps" Target="viewProps.xml"/><Relationship Id="rId53" Type="http://schemas.openxmlformats.org/officeDocument/2006/relationships/theme" Target="theme/theme1.xml"/><Relationship Id="rId54"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oleObject" Target="&#24037;&#20316;&#31807;1" TargetMode="External"/><Relationship Id="rId2"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0792579036357071"/>
          <c:y val="0.200088482961666"/>
          <c:w val="0.876442038495188"/>
          <c:h val="0.697224025882799"/>
        </c:manualLayout>
      </c:layout>
      <c:barChart>
        <c:barDir val="col"/>
        <c:grouping val="clustered"/>
        <c:varyColors val="0"/>
        <c:ser>
          <c:idx val="0"/>
          <c:order val="0"/>
          <c:invertIfNegative val="0"/>
          <c:cat>
            <c:strRef>
              <c:f>工作表1!$A$1:$A$4</c:f>
              <c:strCache>
                <c:ptCount val="4"/>
                <c:pt idx="0">
                  <c:v>头发丝</c:v>
                </c:pt>
                <c:pt idx="1">
                  <c:v>人体细胞</c:v>
                </c:pt>
                <c:pt idx="2">
                  <c:v>细菌</c:v>
                </c:pt>
                <c:pt idx="3">
                  <c:v>病毒</c:v>
                </c:pt>
              </c:strCache>
            </c:strRef>
          </c:cat>
          <c:val>
            <c:numRef>
              <c:f>工作表1!$B$1:$B$4</c:f>
              <c:numCache>
                <c:formatCode>General</c:formatCode>
                <c:ptCount val="4"/>
                <c:pt idx="0">
                  <c:v>500.0</c:v>
                </c:pt>
                <c:pt idx="1">
                  <c:v>100.0</c:v>
                </c:pt>
                <c:pt idx="2">
                  <c:v>10.0</c:v>
                </c:pt>
                <c:pt idx="3">
                  <c:v>1.0</c:v>
                </c:pt>
              </c:numCache>
            </c:numRef>
          </c:val>
        </c:ser>
        <c:dLbls>
          <c:showLegendKey val="0"/>
          <c:showVal val="0"/>
          <c:showCatName val="0"/>
          <c:showSerName val="0"/>
          <c:showPercent val="0"/>
          <c:showBubbleSize val="0"/>
        </c:dLbls>
        <c:gapWidth val="150"/>
        <c:axId val="2071393672"/>
        <c:axId val="2071376968"/>
      </c:barChart>
      <c:catAx>
        <c:axId val="2071393672"/>
        <c:scaling>
          <c:orientation val="minMax"/>
        </c:scaling>
        <c:delete val="0"/>
        <c:axPos val="b"/>
        <c:majorTickMark val="out"/>
        <c:minorTickMark val="none"/>
        <c:tickLblPos val="nextTo"/>
        <c:crossAx val="2071376968"/>
        <c:crosses val="autoZero"/>
        <c:auto val="1"/>
        <c:lblAlgn val="ctr"/>
        <c:lblOffset val="100"/>
        <c:noMultiLvlLbl val="0"/>
      </c:catAx>
      <c:valAx>
        <c:axId val="2071376968"/>
        <c:scaling>
          <c:orientation val="minMax"/>
        </c:scaling>
        <c:delete val="0"/>
        <c:axPos val="l"/>
        <c:majorGridlines/>
        <c:numFmt formatCode="General" sourceLinked="1"/>
        <c:majorTickMark val="out"/>
        <c:minorTickMark val="none"/>
        <c:tickLblPos val="nextTo"/>
        <c:crossAx val="2071393672"/>
        <c:crosses val="autoZero"/>
        <c:crossBetween val="between"/>
      </c:valAx>
    </c:plotArea>
    <c:plotVisOnly val="1"/>
    <c:dispBlanksAs val="gap"/>
    <c:showDLblsOverMax val="0"/>
  </c:chart>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78C52F-B604-4649-B7CF-8A3FE554A383}" type="doc">
      <dgm:prSet loTypeId="urn:microsoft.com/office/officeart/2005/8/layout/vList5" loCatId="list" qsTypeId="urn:microsoft.com/office/officeart/2005/8/quickstyle/simple1" qsCatId="simple" csTypeId="urn:microsoft.com/office/officeart/2005/8/colors/accent2_2" csCatId="accent2" phldr="1"/>
      <dgm:spPr/>
      <dgm:t>
        <a:bodyPr/>
        <a:lstStyle/>
        <a:p>
          <a:endParaRPr lang="en-GB"/>
        </a:p>
      </dgm:t>
    </dgm:pt>
    <dgm:pt modelId="{1169D644-3ACD-4013-9E6C-DB4A6606FA22}">
      <dgm:prSet phldrT="[Text]" custT="1"/>
      <dgm:spPr/>
      <dgm:t>
        <a:bodyPr/>
        <a:lstStyle/>
        <a:p>
          <a:pPr algn="ctr"/>
          <a:r>
            <a:rPr lang="en-GB" sz="2600" dirty="0">
              <a:latin typeface="微软雅黑" pitchFamily="34" charset="-122"/>
              <a:ea typeface="微软雅黑" pitchFamily="34" charset="-122"/>
            </a:rPr>
            <a:t>             </a:t>
          </a:r>
          <a:r>
            <a:rPr lang="zh-CN" altLang="en-US" sz="2600" dirty="0">
              <a:latin typeface="微软雅黑" pitchFamily="34" charset="-122"/>
              <a:ea typeface="微软雅黑" pitchFamily="34" charset="-122"/>
            </a:rPr>
            <a:t>季节性</a:t>
          </a:r>
          <a:endParaRPr lang="en-GB" sz="2600" dirty="0">
            <a:latin typeface="微软雅黑" pitchFamily="34" charset="-122"/>
            <a:ea typeface="微软雅黑" pitchFamily="34" charset="-122"/>
          </a:endParaRPr>
        </a:p>
      </dgm:t>
    </dgm:pt>
    <dgm:pt modelId="{492196D4-5862-4EFD-8F78-A227D3BB9BDA}" type="parTrans" cxnId="{E03EEFC3-9911-4404-B90B-BCF420897A65}">
      <dgm:prSet/>
      <dgm:spPr/>
      <dgm:t>
        <a:bodyPr/>
        <a:lstStyle/>
        <a:p>
          <a:endParaRPr lang="en-GB"/>
        </a:p>
      </dgm:t>
    </dgm:pt>
    <dgm:pt modelId="{CA1B5104-8075-4C8C-94FF-0EF2FA37C530}" type="sibTrans" cxnId="{E03EEFC3-9911-4404-B90B-BCF420897A65}">
      <dgm:prSet/>
      <dgm:spPr/>
      <dgm:t>
        <a:bodyPr/>
        <a:lstStyle/>
        <a:p>
          <a:endParaRPr lang="en-GB"/>
        </a:p>
      </dgm:t>
    </dgm:pt>
    <dgm:pt modelId="{5E63CF90-BB84-4E1E-8290-A130A1E4F41C}">
      <dgm:prSet phldrT="[Text]" custT="1"/>
      <dgm:spPr/>
      <dgm:t>
        <a:bodyPr/>
        <a:lstStyle/>
        <a:p>
          <a:pPr>
            <a:lnSpc>
              <a:spcPct val="100000"/>
            </a:lnSpc>
            <a:spcAft>
              <a:spcPts val="600"/>
            </a:spcAft>
          </a:pPr>
          <a:r>
            <a:rPr lang="zh-CN" altLang="en-US" sz="2000" dirty="0">
              <a:solidFill>
                <a:srgbClr val="002060"/>
              </a:solidFill>
              <a:latin typeface="微软雅黑" pitchFamily="34" charset="-122"/>
              <a:ea typeface="微软雅黑" pitchFamily="34" charset="-122"/>
            </a:rPr>
            <a:t>每年季节性流行在人群中致病，冬春为流行高峰</a:t>
          </a:r>
          <a:endParaRPr lang="en-GB" sz="2000" dirty="0">
            <a:solidFill>
              <a:srgbClr val="002060"/>
            </a:solidFill>
            <a:latin typeface="微软雅黑" pitchFamily="34" charset="-122"/>
            <a:ea typeface="微软雅黑" pitchFamily="34" charset="-122"/>
          </a:endParaRPr>
        </a:p>
      </dgm:t>
    </dgm:pt>
    <dgm:pt modelId="{A9F670B3-F862-45BC-A540-0E7FF11D9202}" type="parTrans" cxnId="{A809C178-A2A9-49C6-B151-0DBE4F4896D2}">
      <dgm:prSet/>
      <dgm:spPr/>
      <dgm:t>
        <a:bodyPr/>
        <a:lstStyle/>
        <a:p>
          <a:endParaRPr lang="en-GB"/>
        </a:p>
      </dgm:t>
    </dgm:pt>
    <dgm:pt modelId="{5EBD237F-4BEA-4E2B-96F9-7EEE8799D146}" type="sibTrans" cxnId="{A809C178-A2A9-49C6-B151-0DBE4F4896D2}">
      <dgm:prSet/>
      <dgm:spPr/>
      <dgm:t>
        <a:bodyPr/>
        <a:lstStyle/>
        <a:p>
          <a:endParaRPr lang="en-GB"/>
        </a:p>
      </dgm:t>
    </dgm:pt>
    <dgm:pt modelId="{7A926BA6-DC3E-48B9-8251-29331577AF90}">
      <dgm:prSet phldrT="[Text]" custT="1"/>
      <dgm:spPr/>
      <dgm:t>
        <a:bodyPr/>
        <a:lstStyle/>
        <a:p>
          <a:r>
            <a:rPr lang="en-GB" sz="2600" kern="1200" dirty="0">
              <a:latin typeface="微软雅黑" pitchFamily="34" charset="-122"/>
              <a:ea typeface="微软雅黑" pitchFamily="34" charset="-122"/>
            </a:rPr>
            <a:t>            </a:t>
          </a:r>
          <a:r>
            <a:rPr lang="zh-CN" altLang="en-US" sz="2600" kern="1200" dirty="0">
              <a:solidFill>
                <a:prstClr val="white"/>
              </a:solidFill>
              <a:latin typeface="微软雅黑" pitchFamily="34" charset="-122"/>
              <a:ea typeface="微软雅黑" pitchFamily="34" charset="-122"/>
              <a:cs typeface="+mn-cs"/>
            </a:rPr>
            <a:t>易爆发流行</a:t>
          </a:r>
          <a:endParaRPr lang="en-GB" sz="2600" kern="1200" dirty="0">
            <a:solidFill>
              <a:prstClr val="white"/>
            </a:solidFill>
            <a:latin typeface="微软雅黑" pitchFamily="34" charset="-122"/>
            <a:ea typeface="微软雅黑" pitchFamily="34" charset="-122"/>
            <a:cs typeface="+mn-cs"/>
          </a:endParaRPr>
        </a:p>
      </dgm:t>
    </dgm:pt>
    <dgm:pt modelId="{395F47BD-8C7C-421D-821E-8EB4EA9B26E8}" type="parTrans" cxnId="{5093A5FB-964B-4C83-A061-D0D671BAD9F7}">
      <dgm:prSet/>
      <dgm:spPr/>
      <dgm:t>
        <a:bodyPr/>
        <a:lstStyle/>
        <a:p>
          <a:endParaRPr lang="en-GB"/>
        </a:p>
      </dgm:t>
    </dgm:pt>
    <dgm:pt modelId="{86A0C5F1-D2C8-4334-B83A-89AA4DEEBC97}" type="sibTrans" cxnId="{5093A5FB-964B-4C83-A061-D0D671BAD9F7}">
      <dgm:prSet/>
      <dgm:spPr/>
      <dgm:t>
        <a:bodyPr/>
        <a:lstStyle/>
        <a:p>
          <a:endParaRPr lang="en-GB"/>
        </a:p>
      </dgm:t>
    </dgm:pt>
    <dgm:pt modelId="{4429F3C6-1B20-406E-BA21-9FF1258FD8EE}">
      <dgm:prSet phldrT="[Text]" custT="1"/>
      <dgm:spPr/>
      <dgm:t>
        <a:bodyPr/>
        <a:lstStyle/>
        <a:p>
          <a:pPr marL="0" marR="0" indent="0" defTabSz="914400" eaLnBrk="1" fontAlgn="auto" latinLnBrk="0" hangingPunct="1">
            <a:lnSpc>
              <a:spcPct val="100000"/>
            </a:lnSpc>
            <a:spcBef>
              <a:spcPts val="0"/>
            </a:spcBef>
            <a:spcAft>
              <a:spcPts val="600"/>
            </a:spcAft>
            <a:buClrTx/>
            <a:buSzTx/>
            <a:buFontTx/>
            <a:buNone/>
            <a:tabLst/>
            <a:defRPr/>
          </a:pPr>
          <a:r>
            <a:rPr lang="zh-CN" altLang="en-US" sz="2000" dirty="0" smtClean="0">
              <a:solidFill>
                <a:srgbClr val="002060"/>
              </a:solidFill>
              <a:latin typeface="微软雅黑" pitchFamily="34" charset="-122"/>
              <a:ea typeface="微软雅黑" pitchFamily="34" charset="-122"/>
            </a:rPr>
            <a:t>季节性流感在流行高峰季节可造成局部爆发流行</a:t>
          </a:r>
          <a:endParaRPr lang="en-GB" sz="2000" dirty="0">
            <a:solidFill>
              <a:srgbClr val="002060"/>
            </a:solidFill>
            <a:latin typeface="微软雅黑" pitchFamily="34" charset="-122"/>
            <a:ea typeface="微软雅黑" pitchFamily="34" charset="-122"/>
          </a:endParaRPr>
        </a:p>
      </dgm:t>
    </dgm:pt>
    <dgm:pt modelId="{BE06681D-EB8A-4FF3-86C5-9DE6CE5EB5DB}" type="parTrans" cxnId="{E8D0831E-2B0D-4171-8CE9-0E9D7CB2827F}">
      <dgm:prSet/>
      <dgm:spPr/>
      <dgm:t>
        <a:bodyPr/>
        <a:lstStyle/>
        <a:p>
          <a:endParaRPr lang="en-GB"/>
        </a:p>
      </dgm:t>
    </dgm:pt>
    <dgm:pt modelId="{C534A1EC-EA8E-46CD-98C3-355EC3DA6602}" type="sibTrans" cxnId="{E8D0831E-2B0D-4171-8CE9-0E9D7CB2827F}">
      <dgm:prSet/>
      <dgm:spPr/>
      <dgm:t>
        <a:bodyPr/>
        <a:lstStyle/>
        <a:p>
          <a:endParaRPr lang="en-GB"/>
        </a:p>
      </dgm:t>
    </dgm:pt>
    <dgm:pt modelId="{D06DF27B-7018-45C3-86E2-D67101AF3025}">
      <dgm:prSet phldrT="[Text]" custT="1"/>
      <dgm:spPr/>
      <dgm:t>
        <a:bodyPr/>
        <a:lstStyle/>
        <a:p>
          <a:r>
            <a:rPr lang="en-GB" sz="2000" kern="1200">
              <a:latin typeface="微软雅黑" pitchFamily="34" charset="-122"/>
              <a:ea typeface="微软雅黑" pitchFamily="34" charset="-122"/>
            </a:rPr>
            <a:t>            </a:t>
          </a:r>
          <a:r>
            <a:rPr lang="zh-CN" altLang="en-US" sz="2600" kern="1200">
              <a:solidFill>
                <a:prstClr val="white"/>
              </a:solidFill>
              <a:latin typeface="微软雅黑" pitchFamily="34" charset="-122"/>
              <a:ea typeface="微软雅黑" pitchFamily="34" charset="-122"/>
              <a:cs typeface="+mn-cs"/>
            </a:rPr>
            <a:t>跨种传播</a:t>
          </a:r>
          <a:endParaRPr lang="en-GB" sz="2600" kern="1200" dirty="0">
            <a:solidFill>
              <a:prstClr val="white"/>
            </a:solidFill>
            <a:latin typeface="微软雅黑" pitchFamily="34" charset="-122"/>
            <a:ea typeface="微软雅黑" pitchFamily="34" charset="-122"/>
            <a:cs typeface="+mn-cs"/>
          </a:endParaRPr>
        </a:p>
      </dgm:t>
    </dgm:pt>
    <dgm:pt modelId="{60259797-93A6-4DC6-8A56-4DEAEFE59531}" type="parTrans" cxnId="{12910E13-9B97-428B-9ECA-1A6C80202BE7}">
      <dgm:prSet/>
      <dgm:spPr/>
      <dgm:t>
        <a:bodyPr/>
        <a:lstStyle/>
        <a:p>
          <a:endParaRPr lang="en-GB"/>
        </a:p>
      </dgm:t>
    </dgm:pt>
    <dgm:pt modelId="{AD71C966-48B2-4B1E-97C3-EFBF45DAC45E}" type="sibTrans" cxnId="{12910E13-9B97-428B-9ECA-1A6C80202BE7}">
      <dgm:prSet/>
      <dgm:spPr/>
      <dgm:t>
        <a:bodyPr/>
        <a:lstStyle/>
        <a:p>
          <a:endParaRPr lang="en-GB"/>
        </a:p>
      </dgm:t>
    </dgm:pt>
    <dgm:pt modelId="{68A0948C-6D97-4EEA-B39D-B6347D141F23}">
      <dgm:prSet phldrT="[Text]" custT="1"/>
      <dgm:spPr/>
      <dgm:t>
        <a:bodyPr/>
        <a:lstStyle/>
        <a:p>
          <a:pPr>
            <a:lnSpc>
              <a:spcPct val="100000"/>
            </a:lnSpc>
            <a:spcAft>
              <a:spcPts val="600"/>
            </a:spcAft>
          </a:pPr>
          <a:r>
            <a:rPr lang="zh-CN" altLang="en-US" sz="2000" dirty="0">
              <a:solidFill>
                <a:srgbClr val="002060"/>
              </a:solidFill>
              <a:latin typeface="微软雅黑" pitchFamily="34" charset="-122"/>
              <a:ea typeface="微软雅黑" pitchFamily="34" charset="-122"/>
            </a:rPr>
            <a:t>流感病毒在自然界多种动物中存在，常常发生跨种传播。</a:t>
          </a:r>
          <a:endParaRPr lang="en-GB" sz="2000" dirty="0">
            <a:solidFill>
              <a:srgbClr val="002060"/>
            </a:solidFill>
            <a:latin typeface="微软雅黑" pitchFamily="34" charset="-122"/>
            <a:ea typeface="微软雅黑" pitchFamily="34" charset="-122"/>
          </a:endParaRPr>
        </a:p>
      </dgm:t>
    </dgm:pt>
    <dgm:pt modelId="{CD725753-A209-4FEC-B597-D895A7328887}" type="parTrans" cxnId="{24E11B00-EFCF-4F0A-BBFE-B7C9236FA3EB}">
      <dgm:prSet/>
      <dgm:spPr/>
      <dgm:t>
        <a:bodyPr/>
        <a:lstStyle/>
        <a:p>
          <a:endParaRPr lang="en-GB"/>
        </a:p>
      </dgm:t>
    </dgm:pt>
    <dgm:pt modelId="{B1B44A9E-9963-4AB3-B4C4-956413B26F0E}" type="sibTrans" cxnId="{24E11B00-EFCF-4F0A-BBFE-B7C9236FA3EB}">
      <dgm:prSet/>
      <dgm:spPr/>
      <dgm:t>
        <a:bodyPr/>
        <a:lstStyle/>
        <a:p>
          <a:endParaRPr lang="en-GB"/>
        </a:p>
      </dgm:t>
    </dgm:pt>
    <dgm:pt modelId="{839D79B2-B162-4796-BEC3-3B5BAA89A36E}">
      <dgm:prSet phldrT="[文本]" custT="1"/>
      <dgm:spPr/>
      <dgm:t>
        <a:bodyPr/>
        <a:lstStyle/>
        <a:p>
          <a:pPr marL="228600" indent="0" defTabSz="889000">
            <a:lnSpc>
              <a:spcPct val="100000"/>
            </a:lnSpc>
            <a:spcBef>
              <a:spcPct val="0"/>
            </a:spcBef>
            <a:spcAft>
              <a:spcPts val="600"/>
            </a:spcAft>
            <a:buNone/>
          </a:pPr>
          <a:endParaRPr lang="en-GB" sz="2000" dirty="0">
            <a:solidFill>
              <a:srgbClr val="002060"/>
            </a:solidFill>
            <a:latin typeface="微软雅黑" pitchFamily="34" charset="-122"/>
            <a:ea typeface="微软雅黑" pitchFamily="34" charset="-122"/>
          </a:endParaRPr>
        </a:p>
      </dgm:t>
    </dgm:pt>
    <dgm:pt modelId="{4F06B576-AED5-48A6-BEAF-2C0A42E14585}" type="parTrans" cxnId="{A394CFE0-E690-4F5E-BB68-1751D03B3E65}">
      <dgm:prSet/>
      <dgm:spPr/>
      <dgm:t>
        <a:bodyPr/>
        <a:lstStyle/>
        <a:p>
          <a:endParaRPr lang="zh-CN" altLang="en-US"/>
        </a:p>
      </dgm:t>
    </dgm:pt>
    <dgm:pt modelId="{E853654B-4058-49D6-B730-79CD3A10B92B}" type="sibTrans" cxnId="{A394CFE0-E690-4F5E-BB68-1751D03B3E65}">
      <dgm:prSet/>
      <dgm:spPr/>
      <dgm:t>
        <a:bodyPr/>
        <a:lstStyle/>
        <a:p>
          <a:endParaRPr lang="zh-CN" altLang="en-US"/>
        </a:p>
      </dgm:t>
    </dgm:pt>
    <dgm:pt modelId="{2EE388C0-A225-498C-BD7D-72744770B730}">
      <dgm:prSet phldrT="[Text]" custT="1"/>
      <dgm:spPr/>
      <dgm:t>
        <a:bodyPr/>
        <a:lstStyle/>
        <a:p>
          <a:pPr>
            <a:lnSpc>
              <a:spcPct val="100000"/>
            </a:lnSpc>
            <a:spcAft>
              <a:spcPts val="600"/>
            </a:spcAft>
          </a:pPr>
          <a:r>
            <a:rPr lang="zh-CN" altLang="en-US" sz="2000" dirty="0" smtClean="0">
              <a:solidFill>
                <a:srgbClr val="002060"/>
              </a:solidFill>
              <a:latin typeface="微软雅黑" pitchFamily="34" charset="-122"/>
              <a:ea typeface="微软雅黑" pitchFamily="34" charset="-122"/>
            </a:rPr>
            <a:t>禽流感</a:t>
          </a:r>
          <a:endParaRPr lang="en-GB" sz="2000" dirty="0">
            <a:solidFill>
              <a:srgbClr val="002060"/>
            </a:solidFill>
            <a:latin typeface="微软雅黑" pitchFamily="34" charset="-122"/>
            <a:ea typeface="微软雅黑" pitchFamily="34" charset="-122"/>
          </a:endParaRPr>
        </a:p>
      </dgm:t>
    </dgm:pt>
    <dgm:pt modelId="{1B582438-20EA-4D99-9EB8-C43AD1A98BDA}" type="sibTrans" cxnId="{8E9B7B9C-39C4-48A3-A8DB-D558237DBAC3}">
      <dgm:prSet/>
      <dgm:spPr/>
      <dgm:t>
        <a:bodyPr/>
        <a:lstStyle/>
        <a:p>
          <a:endParaRPr lang="en-US"/>
        </a:p>
      </dgm:t>
    </dgm:pt>
    <dgm:pt modelId="{02D237FA-A82F-4092-A624-8B3731709EFE}" type="parTrans" cxnId="{8E9B7B9C-39C4-48A3-A8DB-D558237DBAC3}">
      <dgm:prSet/>
      <dgm:spPr/>
      <dgm:t>
        <a:bodyPr/>
        <a:lstStyle/>
        <a:p>
          <a:endParaRPr lang="en-US"/>
        </a:p>
      </dgm:t>
    </dgm:pt>
    <dgm:pt modelId="{38512A59-F7B7-4D4F-BE55-6DED325F9A8E}">
      <dgm:prSet phldrT="[Text]" custT="1"/>
      <dgm:spPr/>
      <dgm:t>
        <a:bodyPr/>
        <a:lstStyle/>
        <a:p>
          <a:pPr marL="0" marR="0" indent="0" defTabSz="914400" eaLnBrk="1" fontAlgn="auto" latinLnBrk="0" hangingPunct="1">
            <a:lnSpc>
              <a:spcPct val="100000"/>
            </a:lnSpc>
            <a:spcBef>
              <a:spcPts val="0"/>
            </a:spcBef>
            <a:spcAft>
              <a:spcPts val="600"/>
            </a:spcAft>
            <a:buClrTx/>
            <a:buSzTx/>
            <a:buFontTx/>
            <a:buNone/>
            <a:tabLst/>
            <a:defRPr/>
          </a:pPr>
          <a:r>
            <a:rPr lang="zh-CN" altLang="en-US" sz="2000" dirty="0" smtClean="0">
              <a:solidFill>
                <a:srgbClr val="002060"/>
              </a:solidFill>
              <a:latin typeface="微软雅黑" pitchFamily="34" charset="-122"/>
              <a:ea typeface="微软雅黑" pitchFamily="34" charset="-122"/>
            </a:rPr>
            <a:t>新型</a:t>
          </a:r>
          <a:r>
            <a:rPr lang="zh-CN" altLang="en-US" sz="2000" dirty="0">
              <a:solidFill>
                <a:srgbClr val="002060"/>
              </a:solidFill>
              <a:latin typeface="微软雅黑" pitchFamily="34" charset="-122"/>
              <a:ea typeface="微软雅黑" pitchFamily="34" charset="-122"/>
            </a:rPr>
            <a:t>流感可造成全球性的流感大流行</a:t>
          </a:r>
          <a:endParaRPr lang="en-GB" sz="2000" dirty="0">
            <a:solidFill>
              <a:srgbClr val="002060"/>
            </a:solidFill>
            <a:latin typeface="微软雅黑" pitchFamily="34" charset="-122"/>
            <a:ea typeface="微软雅黑" pitchFamily="34" charset="-122"/>
          </a:endParaRPr>
        </a:p>
      </dgm:t>
    </dgm:pt>
    <dgm:pt modelId="{5B95A45F-DFA6-9045-8E68-2A9BAF48D16C}" type="parTrans" cxnId="{10B2BBB4-A329-364B-B28E-A3F94F391FCC}">
      <dgm:prSet/>
      <dgm:spPr/>
      <dgm:t>
        <a:bodyPr/>
        <a:lstStyle/>
        <a:p>
          <a:endParaRPr lang="zh-CN" altLang="en-US"/>
        </a:p>
      </dgm:t>
    </dgm:pt>
    <dgm:pt modelId="{6EACF0A6-C8AA-D54D-8BE2-A176BFF2B675}" type="sibTrans" cxnId="{10B2BBB4-A329-364B-B28E-A3F94F391FCC}">
      <dgm:prSet/>
      <dgm:spPr/>
      <dgm:t>
        <a:bodyPr/>
        <a:lstStyle/>
        <a:p>
          <a:endParaRPr lang="zh-CN" altLang="en-US"/>
        </a:p>
      </dgm:t>
    </dgm:pt>
    <dgm:pt modelId="{535B7F39-0F4A-FD41-94B4-D56FCDCB250A}">
      <dgm:prSet phldrT="[Text]" custT="1"/>
      <dgm:spPr/>
      <dgm:t>
        <a:bodyPr/>
        <a:lstStyle/>
        <a:p>
          <a:pPr marL="0" marR="0" indent="0" defTabSz="914400" eaLnBrk="1" fontAlgn="auto" latinLnBrk="0" hangingPunct="1">
            <a:lnSpc>
              <a:spcPct val="100000"/>
            </a:lnSpc>
            <a:spcBef>
              <a:spcPts val="0"/>
            </a:spcBef>
            <a:spcAft>
              <a:spcPts val="600"/>
            </a:spcAft>
            <a:buClrTx/>
            <a:buSzTx/>
            <a:buFontTx/>
            <a:buNone/>
            <a:tabLst/>
            <a:defRPr/>
          </a:pPr>
          <a:endParaRPr lang="en-GB" sz="2000" dirty="0">
            <a:solidFill>
              <a:srgbClr val="002060"/>
            </a:solidFill>
            <a:latin typeface="微软雅黑" pitchFamily="34" charset="-122"/>
            <a:ea typeface="微软雅黑" pitchFamily="34" charset="-122"/>
          </a:endParaRPr>
        </a:p>
      </dgm:t>
    </dgm:pt>
    <dgm:pt modelId="{B9799BBA-69C0-C245-A123-DD8712C8CB6C}" type="parTrans" cxnId="{64D79491-2770-4A43-A7E4-40A41B0B8538}">
      <dgm:prSet/>
      <dgm:spPr/>
      <dgm:t>
        <a:bodyPr/>
        <a:lstStyle/>
        <a:p>
          <a:endParaRPr lang="zh-CN" altLang="en-US"/>
        </a:p>
      </dgm:t>
    </dgm:pt>
    <dgm:pt modelId="{D6D4983E-3933-8441-B0CB-DA80464F8B4E}" type="sibTrans" cxnId="{64D79491-2770-4A43-A7E4-40A41B0B8538}">
      <dgm:prSet/>
      <dgm:spPr/>
      <dgm:t>
        <a:bodyPr/>
        <a:lstStyle/>
        <a:p>
          <a:endParaRPr lang="zh-CN" altLang="en-US"/>
        </a:p>
      </dgm:t>
    </dgm:pt>
    <dgm:pt modelId="{77B61FA5-5E45-4497-913F-C40AE8528D25}" type="pres">
      <dgm:prSet presAssocID="{D178C52F-B604-4649-B7CF-8A3FE554A383}" presName="Name0" presStyleCnt="0">
        <dgm:presLayoutVars>
          <dgm:dir/>
          <dgm:animLvl val="lvl"/>
          <dgm:resizeHandles val="exact"/>
        </dgm:presLayoutVars>
      </dgm:prSet>
      <dgm:spPr/>
      <dgm:t>
        <a:bodyPr/>
        <a:lstStyle/>
        <a:p>
          <a:endParaRPr lang="en-US"/>
        </a:p>
      </dgm:t>
    </dgm:pt>
    <dgm:pt modelId="{34586880-CF05-4905-ADAC-A26F463E683D}" type="pres">
      <dgm:prSet presAssocID="{1169D644-3ACD-4013-9E6C-DB4A6606FA22}" presName="linNode" presStyleCnt="0"/>
      <dgm:spPr/>
    </dgm:pt>
    <dgm:pt modelId="{CA608EF2-D5AC-4B6E-8203-68D9B052758C}" type="pres">
      <dgm:prSet presAssocID="{1169D644-3ACD-4013-9E6C-DB4A6606FA22}" presName="parentText" presStyleLbl="node1" presStyleIdx="0" presStyleCnt="3" custScaleY="73694">
        <dgm:presLayoutVars>
          <dgm:chMax val="1"/>
          <dgm:bulletEnabled val="1"/>
        </dgm:presLayoutVars>
      </dgm:prSet>
      <dgm:spPr/>
      <dgm:t>
        <a:bodyPr/>
        <a:lstStyle/>
        <a:p>
          <a:endParaRPr lang="en-US"/>
        </a:p>
      </dgm:t>
    </dgm:pt>
    <dgm:pt modelId="{A1E7FFB6-E457-4682-84DF-B676B5F50160}" type="pres">
      <dgm:prSet presAssocID="{1169D644-3ACD-4013-9E6C-DB4A6606FA22}" presName="descendantText" presStyleLbl="alignAccFollowNode1" presStyleIdx="0" presStyleCnt="3" custScaleY="85893">
        <dgm:presLayoutVars>
          <dgm:bulletEnabled val="1"/>
        </dgm:presLayoutVars>
      </dgm:prSet>
      <dgm:spPr/>
      <dgm:t>
        <a:bodyPr/>
        <a:lstStyle/>
        <a:p>
          <a:endParaRPr lang="en-US"/>
        </a:p>
      </dgm:t>
    </dgm:pt>
    <dgm:pt modelId="{7F84701D-4EDA-4833-ABE5-C5941EB272AA}" type="pres">
      <dgm:prSet presAssocID="{CA1B5104-8075-4C8C-94FF-0EF2FA37C530}" presName="sp" presStyleCnt="0"/>
      <dgm:spPr/>
    </dgm:pt>
    <dgm:pt modelId="{109CCD3A-8934-475B-B05F-0E9FA930801A}" type="pres">
      <dgm:prSet presAssocID="{7A926BA6-DC3E-48B9-8251-29331577AF90}" presName="linNode" presStyleCnt="0"/>
      <dgm:spPr/>
    </dgm:pt>
    <dgm:pt modelId="{82946350-AE55-4B55-BE7D-CC963841CDCB}" type="pres">
      <dgm:prSet presAssocID="{7A926BA6-DC3E-48B9-8251-29331577AF90}" presName="parentText" presStyleLbl="node1" presStyleIdx="1" presStyleCnt="3" custScaleY="75319">
        <dgm:presLayoutVars>
          <dgm:chMax val="1"/>
          <dgm:bulletEnabled val="1"/>
        </dgm:presLayoutVars>
      </dgm:prSet>
      <dgm:spPr/>
      <dgm:t>
        <a:bodyPr/>
        <a:lstStyle/>
        <a:p>
          <a:endParaRPr lang="en-US"/>
        </a:p>
      </dgm:t>
    </dgm:pt>
    <dgm:pt modelId="{4B7992BC-1E7F-4F9C-84A0-B8317B74EE43}" type="pres">
      <dgm:prSet presAssocID="{7A926BA6-DC3E-48B9-8251-29331577AF90}" presName="descendantText" presStyleLbl="alignAccFollowNode1" presStyleIdx="1" presStyleCnt="3" custScaleY="84036">
        <dgm:presLayoutVars>
          <dgm:bulletEnabled val="1"/>
        </dgm:presLayoutVars>
      </dgm:prSet>
      <dgm:spPr/>
      <dgm:t>
        <a:bodyPr/>
        <a:lstStyle/>
        <a:p>
          <a:endParaRPr lang="en-US"/>
        </a:p>
      </dgm:t>
    </dgm:pt>
    <dgm:pt modelId="{35FF0A5A-787A-44BB-A3B7-AC09E09A53EF}" type="pres">
      <dgm:prSet presAssocID="{86A0C5F1-D2C8-4334-B83A-89AA4DEEBC97}" presName="sp" presStyleCnt="0"/>
      <dgm:spPr/>
    </dgm:pt>
    <dgm:pt modelId="{EA05CD8F-FF19-4692-BE1C-4354B18D3F43}" type="pres">
      <dgm:prSet presAssocID="{D06DF27B-7018-45C3-86E2-D67101AF3025}" presName="linNode" presStyleCnt="0"/>
      <dgm:spPr/>
    </dgm:pt>
    <dgm:pt modelId="{70B9C83A-43DB-45D5-8DE0-B3A1BC7F5943}" type="pres">
      <dgm:prSet presAssocID="{D06DF27B-7018-45C3-86E2-D67101AF3025}" presName="parentText" presStyleLbl="node1" presStyleIdx="2" presStyleCnt="3" custScaleY="75453">
        <dgm:presLayoutVars>
          <dgm:chMax val="1"/>
          <dgm:bulletEnabled val="1"/>
        </dgm:presLayoutVars>
      </dgm:prSet>
      <dgm:spPr/>
      <dgm:t>
        <a:bodyPr/>
        <a:lstStyle/>
        <a:p>
          <a:endParaRPr lang="en-US"/>
        </a:p>
      </dgm:t>
    </dgm:pt>
    <dgm:pt modelId="{C9ED0492-5931-4452-98FD-EFCBE716E505}" type="pres">
      <dgm:prSet presAssocID="{D06DF27B-7018-45C3-86E2-D67101AF3025}" presName="descendantText" presStyleLbl="alignAccFollowNode1" presStyleIdx="2" presStyleCnt="3" custScaleY="86684">
        <dgm:presLayoutVars>
          <dgm:bulletEnabled val="1"/>
        </dgm:presLayoutVars>
      </dgm:prSet>
      <dgm:spPr/>
      <dgm:t>
        <a:bodyPr/>
        <a:lstStyle/>
        <a:p>
          <a:endParaRPr lang="en-US"/>
        </a:p>
      </dgm:t>
    </dgm:pt>
  </dgm:ptLst>
  <dgm:cxnLst>
    <dgm:cxn modelId="{DB4E92B8-181A-1542-97F9-BA453F67E19C}" type="presOf" srcId="{D06DF27B-7018-45C3-86E2-D67101AF3025}" destId="{70B9C83A-43DB-45D5-8DE0-B3A1BC7F5943}" srcOrd="0" destOrd="0" presId="urn:microsoft.com/office/officeart/2005/8/layout/vList5"/>
    <dgm:cxn modelId="{A394CFE0-E690-4F5E-BB68-1751D03B3E65}" srcId="{7A926BA6-DC3E-48B9-8251-29331577AF90}" destId="{839D79B2-B162-4796-BEC3-3B5BAA89A36E}" srcOrd="3" destOrd="0" parTransId="{4F06B576-AED5-48A6-BEAF-2C0A42E14585}" sibTransId="{E853654B-4058-49D6-B730-79CD3A10B92B}"/>
    <dgm:cxn modelId="{10B2BBB4-A329-364B-B28E-A3F94F391FCC}" srcId="{7A926BA6-DC3E-48B9-8251-29331577AF90}" destId="{38512A59-F7B7-4D4F-BE55-6DED325F9A8E}" srcOrd="2" destOrd="0" parTransId="{5B95A45F-DFA6-9045-8E68-2A9BAF48D16C}" sibTransId="{6EACF0A6-C8AA-D54D-8BE2-A176BFF2B675}"/>
    <dgm:cxn modelId="{E783A5CD-20C8-5F43-BC46-827060E118AE}" type="presOf" srcId="{839D79B2-B162-4796-BEC3-3B5BAA89A36E}" destId="{4B7992BC-1E7F-4F9C-84A0-B8317B74EE43}" srcOrd="0" destOrd="3" presId="urn:microsoft.com/office/officeart/2005/8/layout/vList5"/>
    <dgm:cxn modelId="{A809C178-A2A9-49C6-B151-0DBE4F4896D2}" srcId="{1169D644-3ACD-4013-9E6C-DB4A6606FA22}" destId="{5E63CF90-BB84-4E1E-8290-A130A1E4F41C}" srcOrd="0" destOrd="0" parTransId="{A9F670B3-F862-45BC-A540-0E7FF11D9202}" sibTransId="{5EBD237F-4BEA-4E2B-96F9-7EEE8799D146}"/>
    <dgm:cxn modelId="{965AB8F0-71F0-5342-8490-836F4A43F88E}" type="presOf" srcId="{2EE388C0-A225-498C-BD7D-72744770B730}" destId="{C9ED0492-5931-4452-98FD-EFCBE716E505}" srcOrd="0" destOrd="1" presId="urn:microsoft.com/office/officeart/2005/8/layout/vList5"/>
    <dgm:cxn modelId="{9EA0EC81-454A-4344-8617-679CA2E26DFD}" type="presOf" srcId="{38512A59-F7B7-4D4F-BE55-6DED325F9A8E}" destId="{4B7992BC-1E7F-4F9C-84A0-B8317B74EE43}" srcOrd="0" destOrd="2" presId="urn:microsoft.com/office/officeart/2005/8/layout/vList5"/>
    <dgm:cxn modelId="{E03EEFC3-9911-4404-B90B-BCF420897A65}" srcId="{D178C52F-B604-4649-B7CF-8A3FE554A383}" destId="{1169D644-3ACD-4013-9E6C-DB4A6606FA22}" srcOrd="0" destOrd="0" parTransId="{492196D4-5862-4EFD-8F78-A227D3BB9BDA}" sibTransId="{CA1B5104-8075-4C8C-94FF-0EF2FA37C530}"/>
    <dgm:cxn modelId="{1AC2E683-9169-1E40-935C-769FC843CA33}" type="presOf" srcId="{68A0948C-6D97-4EEA-B39D-B6347D141F23}" destId="{C9ED0492-5931-4452-98FD-EFCBE716E505}" srcOrd="0" destOrd="0" presId="urn:microsoft.com/office/officeart/2005/8/layout/vList5"/>
    <dgm:cxn modelId="{30907E55-E273-D54E-BAFE-0D6124EC0A4E}" type="presOf" srcId="{5E63CF90-BB84-4E1E-8290-A130A1E4F41C}" destId="{A1E7FFB6-E457-4682-84DF-B676B5F50160}" srcOrd="0" destOrd="0" presId="urn:microsoft.com/office/officeart/2005/8/layout/vList5"/>
    <dgm:cxn modelId="{221BC9CD-D3AD-BE48-82ED-9E55639ADB65}" type="presOf" srcId="{4429F3C6-1B20-406E-BA21-9FF1258FD8EE}" destId="{4B7992BC-1E7F-4F9C-84A0-B8317B74EE43}" srcOrd="0" destOrd="1" presId="urn:microsoft.com/office/officeart/2005/8/layout/vList5"/>
    <dgm:cxn modelId="{0C63C34B-9AAA-D243-8DB2-6275D51816EB}" type="presOf" srcId="{D178C52F-B604-4649-B7CF-8A3FE554A383}" destId="{77B61FA5-5E45-4497-913F-C40AE8528D25}" srcOrd="0" destOrd="0" presId="urn:microsoft.com/office/officeart/2005/8/layout/vList5"/>
    <dgm:cxn modelId="{BF5DE5B6-6242-AA49-938A-335EA0F82206}" type="presOf" srcId="{1169D644-3ACD-4013-9E6C-DB4A6606FA22}" destId="{CA608EF2-D5AC-4B6E-8203-68D9B052758C}" srcOrd="0" destOrd="0" presId="urn:microsoft.com/office/officeart/2005/8/layout/vList5"/>
    <dgm:cxn modelId="{427A5217-03AE-594F-8211-9B97D27EB4EB}" type="presOf" srcId="{535B7F39-0F4A-FD41-94B4-D56FCDCB250A}" destId="{4B7992BC-1E7F-4F9C-84A0-B8317B74EE43}" srcOrd="0" destOrd="0" presId="urn:microsoft.com/office/officeart/2005/8/layout/vList5"/>
    <dgm:cxn modelId="{E8D0831E-2B0D-4171-8CE9-0E9D7CB2827F}" srcId="{7A926BA6-DC3E-48B9-8251-29331577AF90}" destId="{4429F3C6-1B20-406E-BA21-9FF1258FD8EE}" srcOrd="1" destOrd="0" parTransId="{BE06681D-EB8A-4FF3-86C5-9DE6CE5EB5DB}" sibTransId="{C534A1EC-EA8E-46CD-98C3-355EC3DA6602}"/>
    <dgm:cxn modelId="{64D79491-2770-4A43-A7E4-40A41B0B8538}" srcId="{7A926BA6-DC3E-48B9-8251-29331577AF90}" destId="{535B7F39-0F4A-FD41-94B4-D56FCDCB250A}" srcOrd="0" destOrd="0" parTransId="{B9799BBA-69C0-C245-A123-DD8712C8CB6C}" sibTransId="{D6D4983E-3933-8441-B0CB-DA80464F8B4E}"/>
    <dgm:cxn modelId="{C8CECDEC-BB90-814E-9B5C-716FB2A27702}" type="presOf" srcId="{7A926BA6-DC3E-48B9-8251-29331577AF90}" destId="{82946350-AE55-4B55-BE7D-CC963841CDCB}" srcOrd="0" destOrd="0" presId="urn:microsoft.com/office/officeart/2005/8/layout/vList5"/>
    <dgm:cxn modelId="{8E9B7B9C-39C4-48A3-A8DB-D558237DBAC3}" srcId="{D06DF27B-7018-45C3-86E2-D67101AF3025}" destId="{2EE388C0-A225-498C-BD7D-72744770B730}" srcOrd="1" destOrd="0" parTransId="{02D237FA-A82F-4092-A624-8B3731709EFE}" sibTransId="{1B582438-20EA-4D99-9EB8-C43AD1A98BDA}"/>
    <dgm:cxn modelId="{12910E13-9B97-428B-9ECA-1A6C80202BE7}" srcId="{D178C52F-B604-4649-B7CF-8A3FE554A383}" destId="{D06DF27B-7018-45C3-86E2-D67101AF3025}" srcOrd="2" destOrd="0" parTransId="{60259797-93A6-4DC6-8A56-4DEAEFE59531}" sibTransId="{AD71C966-48B2-4B1E-97C3-EFBF45DAC45E}"/>
    <dgm:cxn modelId="{5093A5FB-964B-4C83-A061-D0D671BAD9F7}" srcId="{D178C52F-B604-4649-B7CF-8A3FE554A383}" destId="{7A926BA6-DC3E-48B9-8251-29331577AF90}" srcOrd="1" destOrd="0" parTransId="{395F47BD-8C7C-421D-821E-8EB4EA9B26E8}" sibTransId="{86A0C5F1-D2C8-4334-B83A-89AA4DEEBC97}"/>
    <dgm:cxn modelId="{24E11B00-EFCF-4F0A-BBFE-B7C9236FA3EB}" srcId="{D06DF27B-7018-45C3-86E2-D67101AF3025}" destId="{68A0948C-6D97-4EEA-B39D-B6347D141F23}" srcOrd="0" destOrd="0" parTransId="{CD725753-A209-4FEC-B597-D895A7328887}" sibTransId="{B1B44A9E-9963-4AB3-B4C4-956413B26F0E}"/>
    <dgm:cxn modelId="{468E712E-491B-8644-8FB6-A3C09B5C35FF}" type="presParOf" srcId="{77B61FA5-5E45-4497-913F-C40AE8528D25}" destId="{34586880-CF05-4905-ADAC-A26F463E683D}" srcOrd="0" destOrd="0" presId="urn:microsoft.com/office/officeart/2005/8/layout/vList5"/>
    <dgm:cxn modelId="{5E857F22-A117-A64F-93AB-A16E6D65CE63}" type="presParOf" srcId="{34586880-CF05-4905-ADAC-A26F463E683D}" destId="{CA608EF2-D5AC-4B6E-8203-68D9B052758C}" srcOrd="0" destOrd="0" presId="urn:microsoft.com/office/officeart/2005/8/layout/vList5"/>
    <dgm:cxn modelId="{0102CBCC-B279-1B47-81D7-00CF77EC259C}" type="presParOf" srcId="{34586880-CF05-4905-ADAC-A26F463E683D}" destId="{A1E7FFB6-E457-4682-84DF-B676B5F50160}" srcOrd="1" destOrd="0" presId="urn:microsoft.com/office/officeart/2005/8/layout/vList5"/>
    <dgm:cxn modelId="{4BEAC4D2-F3B3-4049-A698-1A157543C1BD}" type="presParOf" srcId="{77B61FA5-5E45-4497-913F-C40AE8528D25}" destId="{7F84701D-4EDA-4833-ABE5-C5941EB272AA}" srcOrd="1" destOrd="0" presId="urn:microsoft.com/office/officeart/2005/8/layout/vList5"/>
    <dgm:cxn modelId="{E69A2980-FDFA-3B4E-8209-8F4F6BD31595}" type="presParOf" srcId="{77B61FA5-5E45-4497-913F-C40AE8528D25}" destId="{109CCD3A-8934-475B-B05F-0E9FA930801A}" srcOrd="2" destOrd="0" presId="urn:microsoft.com/office/officeart/2005/8/layout/vList5"/>
    <dgm:cxn modelId="{30F931DF-1E19-0F41-83AD-7B8D1852138A}" type="presParOf" srcId="{109CCD3A-8934-475B-B05F-0E9FA930801A}" destId="{82946350-AE55-4B55-BE7D-CC963841CDCB}" srcOrd="0" destOrd="0" presId="urn:microsoft.com/office/officeart/2005/8/layout/vList5"/>
    <dgm:cxn modelId="{443E924F-8FE8-CE46-8F3B-C0C775B388A8}" type="presParOf" srcId="{109CCD3A-8934-475B-B05F-0E9FA930801A}" destId="{4B7992BC-1E7F-4F9C-84A0-B8317B74EE43}" srcOrd="1" destOrd="0" presId="urn:microsoft.com/office/officeart/2005/8/layout/vList5"/>
    <dgm:cxn modelId="{9F6B2D3A-4E5E-FA47-A45E-653FDE75AE5E}" type="presParOf" srcId="{77B61FA5-5E45-4497-913F-C40AE8528D25}" destId="{35FF0A5A-787A-44BB-A3B7-AC09E09A53EF}" srcOrd="3" destOrd="0" presId="urn:microsoft.com/office/officeart/2005/8/layout/vList5"/>
    <dgm:cxn modelId="{8D6185C1-CB0D-B54A-B0A1-384795B58A63}" type="presParOf" srcId="{77B61FA5-5E45-4497-913F-C40AE8528D25}" destId="{EA05CD8F-FF19-4692-BE1C-4354B18D3F43}" srcOrd="4" destOrd="0" presId="urn:microsoft.com/office/officeart/2005/8/layout/vList5"/>
    <dgm:cxn modelId="{00499CF4-2154-FF4C-9D61-9A2565157EFC}" type="presParOf" srcId="{EA05CD8F-FF19-4692-BE1C-4354B18D3F43}" destId="{70B9C83A-43DB-45D5-8DE0-B3A1BC7F5943}" srcOrd="0" destOrd="0" presId="urn:microsoft.com/office/officeart/2005/8/layout/vList5"/>
    <dgm:cxn modelId="{601EDD8A-5605-3B4C-AC9C-7E8BB75EE150}" type="presParOf" srcId="{EA05CD8F-FF19-4692-BE1C-4354B18D3F43}" destId="{C9ED0492-5931-4452-98FD-EFCBE716E505}"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46A1B44-D75A-4B2E-93D0-14CE89561130}" type="doc">
      <dgm:prSet loTypeId="urn:microsoft.com/office/officeart/2005/8/layout/radial5" loCatId="relationship" qsTypeId="urn:microsoft.com/office/officeart/2005/8/quickstyle/simple1" qsCatId="simple" csTypeId="urn:microsoft.com/office/officeart/2005/8/colors/colorful1" csCatId="colorful" phldr="1"/>
      <dgm:spPr/>
      <dgm:t>
        <a:bodyPr/>
        <a:lstStyle/>
        <a:p>
          <a:endParaRPr lang="zh-CN" altLang="en-US"/>
        </a:p>
      </dgm:t>
    </dgm:pt>
    <dgm:pt modelId="{313DAC8C-91C1-42CD-8944-6A52B45B353D}">
      <dgm:prSet phldrT="[文本]"/>
      <dgm:spPr/>
      <dgm:t>
        <a:bodyPr/>
        <a:lstStyle/>
        <a:p>
          <a:r>
            <a:rPr lang="zh-CN" altLang="en-US" dirty="0">
              <a:latin typeface="黑体" panose="02010609060101010101" pitchFamily="49" charset="-122"/>
              <a:ea typeface="黑体" panose="02010609060101010101" pitchFamily="49" charset="-122"/>
            </a:rPr>
            <a:t>高风险人群</a:t>
          </a:r>
        </a:p>
      </dgm:t>
    </dgm:pt>
    <dgm:pt modelId="{1D1A4785-28C4-4B85-928F-BE0B57542376}" type="parTrans" cxnId="{35C89694-F6CA-42C8-8D18-DBF097668AE1}">
      <dgm:prSet/>
      <dgm:spPr/>
      <dgm:t>
        <a:bodyPr/>
        <a:lstStyle/>
        <a:p>
          <a:endParaRPr lang="zh-CN" altLang="en-US">
            <a:latin typeface="黑体" panose="02010609060101010101" pitchFamily="49" charset="-122"/>
            <a:ea typeface="黑体" panose="02010609060101010101" pitchFamily="49" charset="-122"/>
          </a:endParaRPr>
        </a:p>
      </dgm:t>
    </dgm:pt>
    <dgm:pt modelId="{190EF88B-A450-4C7A-887A-A18EE29841FE}" type="sibTrans" cxnId="{35C89694-F6CA-42C8-8D18-DBF097668AE1}">
      <dgm:prSet/>
      <dgm:spPr/>
      <dgm:t>
        <a:bodyPr/>
        <a:lstStyle/>
        <a:p>
          <a:endParaRPr lang="zh-CN" altLang="en-US">
            <a:latin typeface="黑体" panose="02010609060101010101" pitchFamily="49" charset="-122"/>
            <a:ea typeface="黑体" panose="02010609060101010101" pitchFamily="49" charset="-122"/>
          </a:endParaRPr>
        </a:p>
      </dgm:t>
    </dgm:pt>
    <dgm:pt modelId="{C64C61FC-C66C-440B-9DC7-F63A8C17CBBE}">
      <dgm:prSet phldrT="[文本]"/>
      <dgm:spPr/>
      <dgm:t>
        <a:bodyPr/>
        <a:lstStyle/>
        <a:p>
          <a:r>
            <a:rPr lang="zh-CN" altLang="en-US" dirty="0">
              <a:solidFill>
                <a:srgbClr val="000000"/>
              </a:solidFill>
              <a:latin typeface="黑体" panose="02010609060101010101" pitchFamily="49" charset="-122"/>
              <a:ea typeface="黑体" panose="02010609060101010101" pitchFamily="49" charset="-122"/>
            </a:rPr>
            <a:t>儿童</a:t>
          </a:r>
        </a:p>
      </dgm:t>
    </dgm:pt>
    <dgm:pt modelId="{73B61F57-B42C-4E32-A229-032C26FBDEDF}" type="parTrans" cxnId="{A81D9D38-FDB9-4634-A5E0-B30799A24CA6}">
      <dgm:prSet/>
      <dgm:spPr/>
      <dgm:t>
        <a:bodyPr/>
        <a:lstStyle/>
        <a:p>
          <a:endParaRPr lang="zh-CN" altLang="en-US">
            <a:latin typeface="黑体" panose="02010609060101010101" pitchFamily="49" charset="-122"/>
            <a:ea typeface="黑体" panose="02010609060101010101" pitchFamily="49" charset="-122"/>
          </a:endParaRPr>
        </a:p>
      </dgm:t>
    </dgm:pt>
    <dgm:pt modelId="{0F001A4A-CBCC-4846-8CEB-0121AAD3DBA0}" type="sibTrans" cxnId="{A81D9D38-FDB9-4634-A5E0-B30799A24CA6}">
      <dgm:prSet/>
      <dgm:spPr/>
      <dgm:t>
        <a:bodyPr/>
        <a:lstStyle/>
        <a:p>
          <a:endParaRPr lang="zh-CN" altLang="en-US">
            <a:latin typeface="黑体" panose="02010609060101010101" pitchFamily="49" charset="-122"/>
            <a:ea typeface="黑体" panose="02010609060101010101" pitchFamily="49" charset="-122"/>
          </a:endParaRPr>
        </a:p>
      </dgm:t>
    </dgm:pt>
    <dgm:pt modelId="{0F4058CA-8E8C-4552-A29E-EC2615D7B70C}">
      <dgm:prSet phldrT="[文本]"/>
      <dgm:spPr/>
      <dgm:t>
        <a:bodyPr/>
        <a:lstStyle/>
        <a:p>
          <a:r>
            <a:rPr lang="zh-CN" altLang="en-US" dirty="0">
              <a:solidFill>
                <a:srgbClr val="000000"/>
              </a:solidFill>
              <a:latin typeface="黑体" panose="02010609060101010101" pitchFamily="49" charset="-122"/>
              <a:ea typeface="黑体" panose="02010609060101010101" pitchFamily="49" charset="-122"/>
            </a:rPr>
            <a:t>慢性病患者</a:t>
          </a:r>
        </a:p>
      </dgm:t>
    </dgm:pt>
    <dgm:pt modelId="{B55D08D7-DC59-47F0-A011-2B094DD7A8A4}" type="parTrans" cxnId="{182DFC72-042C-44AD-A839-89C6B996CEF3}">
      <dgm:prSet/>
      <dgm:spPr/>
      <dgm:t>
        <a:bodyPr/>
        <a:lstStyle/>
        <a:p>
          <a:endParaRPr lang="zh-CN" altLang="en-US">
            <a:latin typeface="黑体" panose="02010609060101010101" pitchFamily="49" charset="-122"/>
            <a:ea typeface="黑体" panose="02010609060101010101" pitchFamily="49" charset="-122"/>
          </a:endParaRPr>
        </a:p>
      </dgm:t>
    </dgm:pt>
    <dgm:pt modelId="{619D2A3A-8590-4BD7-9552-EA33522FA5BF}" type="sibTrans" cxnId="{182DFC72-042C-44AD-A839-89C6B996CEF3}">
      <dgm:prSet/>
      <dgm:spPr/>
      <dgm:t>
        <a:bodyPr/>
        <a:lstStyle/>
        <a:p>
          <a:endParaRPr lang="zh-CN" altLang="en-US">
            <a:latin typeface="黑体" panose="02010609060101010101" pitchFamily="49" charset="-122"/>
            <a:ea typeface="黑体" panose="02010609060101010101" pitchFamily="49" charset="-122"/>
          </a:endParaRPr>
        </a:p>
      </dgm:t>
    </dgm:pt>
    <dgm:pt modelId="{91025EE8-6770-48CF-B91D-3FA440529AF1}">
      <dgm:prSet phldrT="[文本]"/>
      <dgm:spPr/>
      <dgm:t>
        <a:bodyPr/>
        <a:lstStyle/>
        <a:p>
          <a:r>
            <a:rPr lang="zh-CN" altLang="en-US" dirty="0">
              <a:solidFill>
                <a:srgbClr val="000000"/>
              </a:solidFill>
              <a:latin typeface="黑体" panose="02010609060101010101" pitchFamily="49" charset="-122"/>
              <a:ea typeface="黑体" panose="02010609060101010101" pitchFamily="49" charset="-122"/>
            </a:rPr>
            <a:t>免疫缺陷患者</a:t>
          </a:r>
        </a:p>
      </dgm:t>
    </dgm:pt>
    <dgm:pt modelId="{657B9F47-1704-423A-BAF1-C9B1A2E5014C}" type="parTrans" cxnId="{25267599-D67D-4AA1-8690-FDEB5D9B0497}">
      <dgm:prSet/>
      <dgm:spPr/>
      <dgm:t>
        <a:bodyPr/>
        <a:lstStyle/>
        <a:p>
          <a:endParaRPr lang="zh-CN" altLang="en-US">
            <a:latin typeface="黑体" panose="02010609060101010101" pitchFamily="49" charset="-122"/>
            <a:ea typeface="黑体" panose="02010609060101010101" pitchFamily="49" charset="-122"/>
          </a:endParaRPr>
        </a:p>
      </dgm:t>
    </dgm:pt>
    <dgm:pt modelId="{DEC76736-E476-4E05-B29B-6222942AF5C8}" type="sibTrans" cxnId="{25267599-D67D-4AA1-8690-FDEB5D9B0497}">
      <dgm:prSet/>
      <dgm:spPr/>
      <dgm:t>
        <a:bodyPr/>
        <a:lstStyle/>
        <a:p>
          <a:endParaRPr lang="zh-CN" altLang="en-US">
            <a:latin typeface="黑体" panose="02010609060101010101" pitchFamily="49" charset="-122"/>
            <a:ea typeface="黑体" panose="02010609060101010101" pitchFamily="49" charset="-122"/>
          </a:endParaRPr>
        </a:p>
      </dgm:t>
    </dgm:pt>
    <dgm:pt modelId="{0B41D6AF-5782-4D64-9D3A-D80209E67BC5}">
      <dgm:prSet phldrT="[文本]"/>
      <dgm:spPr/>
      <dgm:t>
        <a:bodyPr/>
        <a:lstStyle/>
        <a:p>
          <a:r>
            <a:rPr lang="en-US" altLang="zh-CN" dirty="0">
              <a:solidFill>
                <a:srgbClr val="000000"/>
              </a:solidFill>
              <a:latin typeface="黑体" panose="02010609060101010101" pitchFamily="49" charset="-122"/>
              <a:ea typeface="黑体" panose="02010609060101010101" pitchFamily="49" charset="-122"/>
            </a:rPr>
            <a:t>65</a:t>
          </a:r>
          <a:r>
            <a:rPr lang="zh-CN" altLang="en-US" dirty="0">
              <a:solidFill>
                <a:srgbClr val="000000"/>
              </a:solidFill>
              <a:latin typeface="黑体" panose="02010609060101010101" pitchFamily="49" charset="-122"/>
              <a:ea typeface="黑体" panose="02010609060101010101" pitchFamily="49" charset="-122"/>
            </a:rPr>
            <a:t>岁以上老年人</a:t>
          </a:r>
        </a:p>
      </dgm:t>
    </dgm:pt>
    <dgm:pt modelId="{78F1B6AE-9968-48D3-A07A-1F3243A6E76C}" type="parTrans" cxnId="{260D1B87-3ADF-4848-B9AF-B52E586ADDAF}">
      <dgm:prSet/>
      <dgm:spPr/>
      <dgm:t>
        <a:bodyPr/>
        <a:lstStyle/>
        <a:p>
          <a:endParaRPr lang="zh-CN" altLang="en-US">
            <a:latin typeface="黑体" panose="02010609060101010101" pitchFamily="49" charset="-122"/>
            <a:ea typeface="黑体" panose="02010609060101010101" pitchFamily="49" charset="-122"/>
          </a:endParaRPr>
        </a:p>
      </dgm:t>
    </dgm:pt>
    <dgm:pt modelId="{BF26624E-4470-4F03-9DC7-D3173E03548C}" type="sibTrans" cxnId="{260D1B87-3ADF-4848-B9AF-B52E586ADDAF}">
      <dgm:prSet/>
      <dgm:spPr/>
      <dgm:t>
        <a:bodyPr/>
        <a:lstStyle/>
        <a:p>
          <a:endParaRPr lang="zh-CN" altLang="en-US">
            <a:latin typeface="黑体" panose="02010609060101010101" pitchFamily="49" charset="-122"/>
            <a:ea typeface="黑体" panose="02010609060101010101" pitchFamily="49" charset="-122"/>
          </a:endParaRPr>
        </a:p>
      </dgm:t>
    </dgm:pt>
    <dgm:pt modelId="{A8E0C4D5-3BD7-45E8-9749-F6DE05544CE3}">
      <dgm:prSet phldrT="[文本]"/>
      <dgm:spPr/>
      <dgm:t>
        <a:bodyPr/>
        <a:lstStyle/>
        <a:p>
          <a:r>
            <a:rPr lang="zh-CN" altLang="en-US" dirty="0">
              <a:solidFill>
                <a:srgbClr val="000000"/>
              </a:solidFill>
              <a:latin typeface="黑体" panose="02010609060101010101" pitchFamily="49" charset="-122"/>
              <a:ea typeface="黑体" panose="02010609060101010101" pitchFamily="49" charset="-122"/>
            </a:rPr>
            <a:t>妊娠妇女</a:t>
          </a:r>
        </a:p>
      </dgm:t>
    </dgm:pt>
    <dgm:pt modelId="{615F7D38-250E-4580-9CB5-E747B44C2B3D}" type="parTrans" cxnId="{587658A7-16D4-4A7A-A553-5245ACB55EEC}">
      <dgm:prSet/>
      <dgm:spPr/>
      <dgm:t>
        <a:bodyPr/>
        <a:lstStyle/>
        <a:p>
          <a:endParaRPr lang="zh-CN" altLang="en-US">
            <a:latin typeface="黑体" panose="02010609060101010101" pitchFamily="49" charset="-122"/>
            <a:ea typeface="黑体" panose="02010609060101010101" pitchFamily="49" charset="-122"/>
          </a:endParaRPr>
        </a:p>
      </dgm:t>
    </dgm:pt>
    <dgm:pt modelId="{F7DE5BD0-B304-44E5-BF68-53D442298A07}" type="sibTrans" cxnId="{587658A7-16D4-4A7A-A553-5245ACB55EEC}">
      <dgm:prSet/>
      <dgm:spPr/>
      <dgm:t>
        <a:bodyPr/>
        <a:lstStyle/>
        <a:p>
          <a:endParaRPr lang="zh-CN" altLang="en-US">
            <a:latin typeface="黑体" panose="02010609060101010101" pitchFamily="49" charset="-122"/>
            <a:ea typeface="黑体" panose="02010609060101010101" pitchFamily="49" charset="-122"/>
          </a:endParaRPr>
        </a:p>
      </dgm:t>
    </dgm:pt>
    <dgm:pt modelId="{B3163394-60F9-44BD-8CAF-7B8AB09186CF}" type="pres">
      <dgm:prSet presAssocID="{F46A1B44-D75A-4B2E-93D0-14CE89561130}" presName="Name0" presStyleCnt="0">
        <dgm:presLayoutVars>
          <dgm:chMax val="1"/>
          <dgm:dir/>
          <dgm:animLvl val="ctr"/>
          <dgm:resizeHandles val="exact"/>
        </dgm:presLayoutVars>
      </dgm:prSet>
      <dgm:spPr/>
      <dgm:t>
        <a:bodyPr/>
        <a:lstStyle/>
        <a:p>
          <a:endParaRPr lang="en-US"/>
        </a:p>
      </dgm:t>
    </dgm:pt>
    <dgm:pt modelId="{DFC49BA4-36A8-4A0A-9242-726145946B02}" type="pres">
      <dgm:prSet presAssocID="{313DAC8C-91C1-42CD-8944-6A52B45B353D}" presName="centerShape" presStyleLbl="node0" presStyleIdx="0" presStyleCnt="1" custScaleX="143173" custScaleY="140967"/>
      <dgm:spPr/>
      <dgm:t>
        <a:bodyPr/>
        <a:lstStyle/>
        <a:p>
          <a:endParaRPr lang="en-US"/>
        </a:p>
      </dgm:t>
    </dgm:pt>
    <dgm:pt modelId="{72F037DE-57BA-40AD-8BA9-A20D70AF02AC}" type="pres">
      <dgm:prSet presAssocID="{73B61F57-B42C-4E32-A229-032C26FBDEDF}" presName="parTrans" presStyleLbl="sibTrans2D1" presStyleIdx="0" presStyleCnt="5"/>
      <dgm:spPr/>
      <dgm:t>
        <a:bodyPr/>
        <a:lstStyle/>
        <a:p>
          <a:endParaRPr lang="en-US"/>
        </a:p>
      </dgm:t>
    </dgm:pt>
    <dgm:pt modelId="{879314F1-E679-43C8-A94B-A952D191B821}" type="pres">
      <dgm:prSet presAssocID="{73B61F57-B42C-4E32-A229-032C26FBDEDF}" presName="connectorText" presStyleLbl="sibTrans2D1" presStyleIdx="0" presStyleCnt="5"/>
      <dgm:spPr/>
      <dgm:t>
        <a:bodyPr/>
        <a:lstStyle/>
        <a:p>
          <a:endParaRPr lang="en-US"/>
        </a:p>
      </dgm:t>
    </dgm:pt>
    <dgm:pt modelId="{5DDE19D5-67D7-47FA-9B7C-6B0A0274C4D2}" type="pres">
      <dgm:prSet presAssocID="{C64C61FC-C66C-440B-9DC7-F63A8C17CBBE}" presName="node" presStyleLbl="node1" presStyleIdx="0" presStyleCnt="5">
        <dgm:presLayoutVars>
          <dgm:bulletEnabled val="1"/>
        </dgm:presLayoutVars>
      </dgm:prSet>
      <dgm:spPr/>
      <dgm:t>
        <a:bodyPr/>
        <a:lstStyle/>
        <a:p>
          <a:endParaRPr lang="en-US"/>
        </a:p>
      </dgm:t>
    </dgm:pt>
    <dgm:pt modelId="{B1F6A7EE-A476-496F-92CC-394A2325D115}" type="pres">
      <dgm:prSet presAssocID="{B55D08D7-DC59-47F0-A011-2B094DD7A8A4}" presName="parTrans" presStyleLbl="sibTrans2D1" presStyleIdx="1" presStyleCnt="5"/>
      <dgm:spPr/>
      <dgm:t>
        <a:bodyPr/>
        <a:lstStyle/>
        <a:p>
          <a:endParaRPr lang="en-US"/>
        </a:p>
      </dgm:t>
    </dgm:pt>
    <dgm:pt modelId="{311C548E-5620-42B5-BD03-64ECE6A6BCFF}" type="pres">
      <dgm:prSet presAssocID="{B55D08D7-DC59-47F0-A011-2B094DD7A8A4}" presName="connectorText" presStyleLbl="sibTrans2D1" presStyleIdx="1" presStyleCnt="5"/>
      <dgm:spPr/>
      <dgm:t>
        <a:bodyPr/>
        <a:lstStyle/>
        <a:p>
          <a:endParaRPr lang="en-US"/>
        </a:p>
      </dgm:t>
    </dgm:pt>
    <dgm:pt modelId="{6A5D0DEB-E58B-41A4-92B1-09B5EB2B3008}" type="pres">
      <dgm:prSet presAssocID="{0F4058CA-8E8C-4552-A29E-EC2615D7B70C}" presName="node" presStyleLbl="node1" presStyleIdx="1" presStyleCnt="5" custRadScaleRad="88375" custRadScaleInc="-21241">
        <dgm:presLayoutVars>
          <dgm:bulletEnabled val="1"/>
        </dgm:presLayoutVars>
      </dgm:prSet>
      <dgm:spPr/>
      <dgm:t>
        <a:bodyPr/>
        <a:lstStyle/>
        <a:p>
          <a:endParaRPr lang="en-US"/>
        </a:p>
      </dgm:t>
    </dgm:pt>
    <dgm:pt modelId="{12429E0D-D03E-43BF-8AE0-96403EA6E88F}" type="pres">
      <dgm:prSet presAssocID="{657B9F47-1704-423A-BAF1-C9B1A2E5014C}" presName="parTrans" presStyleLbl="sibTrans2D1" presStyleIdx="2" presStyleCnt="5"/>
      <dgm:spPr/>
      <dgm:t>
        <a:bodyPr/>
        <a:lstStyle/>
        <a:p>
          <a:endParaRPr lang="en-US"/>
        </a:p>
      </dgm:t>
    </dgm:pt>
    <dgm:pt modelId="{35AA8D51-4143-49EC-A174-A784806B533D}" type="pres">
      <dgm:prSet presAssocID="{657B9F47-1704-423A-BAF1-C9B1A2E5014C}" presName="connectorText" presStyleLbl="sibTrans2D1" presStyleIdx="2" presStyleCnt="5"/>
      <dgm:spPr/>
      <dgm:t>
        <a:bodyPr/>
        <a:lstStyle/>
        <a:p>
          <a:endParaRPr lang="en-US"/>
        </a:p>
      </dgm:t>
    </dgm:pt>
    <dgm:pt modelId="{A6DE4EB7-6F08-415B-BCBC-D29F005B8105}" type="pres">
      <dgm:prSet presAssocID="{91025EE8-6770-48CF-B91D-3FA440529AF1}" presName="node" presStyleLbl="node1" presStyleIdx="2" presStyleCnt="5" custRadScaleRad="96604" custRadScaleInc="-54326">
        <dgm:presLayoutVars>
          <dgm:bulletEnabled val="1"/>
        </dgm:presLayoutVars>
      </dgm:prSet>
      <dgm:spPr/>
      <dgm:t>
        <a:bodyPr/>
        <a:lstStyle/>
        <a:p>
          <a:endParaRPr lang="en-US"/>
        </a:p>
      </dgm:t>
    </dgm:pt>
    <dgm:pt modelId="{6392615E-D79F-4789-9EA4-3D17109B9242}" type="pres">
      <dgm:prSet presAssocID="{78F1B6AE-9968-48D3-A07A-1F3243A6E76C}" presName="parTrans" presStyleLbl="sibTrans2D1" presStyleIdx="3" presStyleCnt="5"/>
      <dgm:spPr/>
      <dgm:t>
        <a:bodyPr/>
        <a:lstStyle/>
        <a:p>
          <a:endParaRPr lang="en-US"/>
        </a:p>
      </dgm:t>
    </dgm:pt>
    <dgm:pt modelId="{9047415A-B3F8-410D-B6B1-8CB26497ABCE}" type="pres">
      <dgm:prSet presAssocID="{78F1B6AE-9968-48D3-A07A-1F3243A6E76C}" presName="connectorText" presStyleLbl="sibTrans2D1" presStyleIdx="3" presStyleCnt="5"/>
      <dgm:spPr/>
      <dgm:t>
        <a:bodyPr/>
        <a:lstStyle/>
        <a:p>
          <a:endParaRPr lang="en-US"/>
        </a:p>
      </dgm:t>
    </dgm:pt>
    <dgm:pt modelId="{B7B85E0C-9D29-4B5F-A899-17C1CF27E46D}" type="pres">
      <dgm:prSet presAssocID="{0B41D6AF-5782-4D64-9D3A-D80209E67BC5}" presName="node" presStyleLbl="node1" presStyleIdx="3" presStyleCnt="5" custRadScaleRad="99275" custRadScaleInc="57243">
        <dgm:presLayoutVars>
          <dgm:bulletEnabled val="1"/>
        </dgm:presLayoutVars>
      </dgm:prSet>
      <dgm:spPr/>
      <dgm:t>
        <a:bodyPr/>
        <a:lstStyle/>
        <a:p>
          <a:endParaRPr lang="en-US"/>
        </a:p>
      </dgm:t>
    </dgm:pt>
    <dgm:pt modelId="{A2300DA0-EE8E-4878-8533-4ABAF70643E3}" type="pres">
      <dgm:prSet presAssocID="{615F7D38-250E-4580-9CB5-E747B44C2B3D}" presName="parTrans" presStyleLbl="sibTrans2D1" presStyleIdx="4" presStyleCnt="5"/>
      <dgm:spPr/>
      <dgm:t>
        <a:bodyPr/>
        <a:lstStyle/>
        <a:p>
          <a:endParaRPr lang="en-US"/>
        </a:p>
      </dgm:t>
    </dgm:pt>
    <dgm:pt modelId="{001B08C1-858A-49F7-8A11-20785C6033EF}" type="pres">
      <dgm:prSet presAssocID="{615F7D38-250E-4580-9CB5-E747B44C2B3D}" presName="connectorText" presStyleLbl="sibTrans2D1" presStyleIdx="4" presStyleCnt="5"/>
      <dgm:spPr/>
      <dgm:t>
        <a:bodyPr/>
        <a:lstStyle/>
        <a:p>
          <a:endParaRPr lang="en-US"/>
        </a:p>
      </dgm:t>
    </dgm:pt>
    <dgm:pt modelId="{5C64B14C-E3DD-482F-B4A8-5A7176DEF8FA}" type="pres">
      <dgm:prSet presAssocID="{A8E0C4D5-3BD7-45E8-9749-F6DE05544CE3}" presName="node" presStyleLbl="node1" presStyleIdx="4" presStyleCnt="5" custRadScaleRad="91990" custRadScaleInc="33326">
        <dgm:presLayoutVars>
          <dgm:bulletEnabled val="1"/>
        </dgm:presLayoutVars>
      </dgm:prSet>
      <dgm:spPr/>
      <dgm:t>
        <a:bodyPr/>
        <a:lstStyle/>
        <a:p>
          <a:endParaRPr lang="en-US"/>
        </a:p>
      </dgm:t>
    </dgm:pt>
  </dgm:ptLst>
  <dgm:cxnLst>
    <dgm:cxn modelId="{CC9CC6CD-6EB1-AA40-86DF-E5071DF2BAD4}" type="presOf" srcId="{657B9F47-1704-423A-BAF1-C9B1A2E5014C}" destId="{35AA8D51-4143-49EC-A174-A784806B533D}" srcOrd="1" destOrd="0" presId="urn:microsoft.com/office/officeart/2005/8/layout/radial5"/>
    <dgm:cxn modelId="{D9A02C2E-5D8B-044B-9FD9-5D804B11720C}" type="presOf" srcId="{B55D08D7-DC59-47F0-A011-2B094DD7A8A4}" destId="{B1F6A7EE-A476-496F-92CC-394A2325D115}" srcOrd="0" destOrd="0" presId="urn:microsoft.com/office/officeart/2005/8/layout/radial5"/>
    <dgm:cxn modelId="{B20B6C4A-B6B1-F442-96AB-FFEA2959FAA1}" type="presOf" srcId="{91025EE8-6770-48CF-B91D-3FA440529AF1}" destId="{A6DE4EB7-6F08-415B-BCBC-D29F005B8105}" srcOrd="0" destOrd="0" presId="urn:microsoft.com/office/officeart/2005/8/layout/radial5"/>
    <dgm:cxn modelId="{A81D9D38-FDB9-4634-A5E0-B30799A24CA6}" srcId="{313DAC8C-91C1-42CD-8944-6A52B45B353D}" destId="{C64C61FC-C66C-440B-9DC7-F63A8C17CBBE}" srcOrd="0" destOrd="0" parTransId="{73B61F57-B42C-4E32-A229-032C26FBDEDF}" sibTransId="{0F001A4A-CBCC-4846-8CEB-0121AAD3DBA0}"/>
    <dgm:cxn modelId="{2F450738-24DE-374D-AB8A-F1ECB3143501}" type="presOf" srcId="{A8E0C4D5-3BD7-45E8-9749-F6DE05544CE3}" destId="{5C64B14C-E3DD-482F-B4A8-5A7176DEF8FA}" srcOrd="0" destOrd="0" presId="urn:microsoft.com/office/officeart/2005/8/layout/radial5"/>
    <dgm:cxn modelId="{30643391-0786-1E4A-981A-2F097464E3CB}" type="presOf" srcId="{C64C61FC-C66C-440B-9DC7-F63A8C17CBBE}" destId="{5DDE19D5-67D7-47FA-9B7C-6B0A0274C4D2}" srcOrd="0" destOrd="0" presId="urn:microsoft.com/office/officeart/2005/8/layout/radial5"/>
    <dgm:cxn modelId="{E1679EB3-EAA7-A540-B6D3-B29CED1F88AF}" type="presOf" srcId="{313DAC8C-91C1-42CD-8944-6A52B45B353D}" destId="{DFC49BA4-36A8-4A0A-9242-726145946B02}" srcOrd="0" destOrd="0" presId="urn:microsoft.com/office/officeart/2005/8/layout/radial5"/>
    <dgm:cxn modelId="{8CDFD21E-DCBE-2D46-BAC1-AF4B35483C12}" type="presOf" srcId="{615F7D38-250E-4580-9CB5-E747B44C2B3D}" destId="{A2300DA0-EE8E-4878-8533-4ABAF70643E3}" srcOrd="0" destOrd="0" presId="urn:microsoft.com/office/officeart/2005/8/layout/radial5"/>
    <dgm:cxn modelId="{3DF3B577-9018-DB4D-8771-CA2EFF34D1DB}" type="presOf" srcId="{B55D08D7-DC59-47F0-A011-2B094DD7A8A4}" destId="{311C548E-5620-42B5-BD03-64ECE6A6BCFF}" srcOrd="1" destOrd="0" presId="urn:microsoft.com/office/officeart/2005/8/layout/radial5"/>
    <dgm:cxn modelId="{B9A79357-71A6-A441-9286-E913DF2025C8}" type="presOf" srcId="{0B41D6AF-5782-4D64-9D3A-D80209E67BC5}" destId="{B7B85E0C-9D29-4B5F-A899-17C1CF27E46D}" srcOrd="0" destOrd="0" presId="urn:microsoft.com/office/officeart/2005/8/layout/radial5"/>
    <dgm:cxn modelId="{9D3315A5-9D76-3744-B191-C7F1418A2BB6}" type="presOf" srcId="{78F1B6AE-9968-48D3-A07A-1F3243A6E76C}" destId="{9047415A-B3F8-410D-B6B1-8CB26497ABCE}" srcOrd="1" destOrd="0" presId="urn:microsoft.com/office/officeart/2005/8/layout/radial5"/>
    <dgm:cxn modelId="{4E9F4FE1-6B34-0C47-9A11-73925ACC025F}" type="presOf" srcId="{F46A1B44-D75A-4B2E-93D0-14CE89561130}" destId="{B3163394-60F9-44BD-8CAF-7B8AB09186CF}" srcOrd="0" destOrd="0" presId="urn:microsoft.com/office/officeart/2005/8/layout/radial5"/>
    <dgm:cxn modelId="{9E85EE75-05A0-9040-8A0E-A50927DE867E}" type="presOf" srcId="{73B61F57-B42C-4E32-A229-032C26FBDEDF}" destId="{879314F1-E679-43C8-A94B-A952D191B821}" srcOrd="1" destOrd="0" presId="urn:microsoft.com/office/officeart/2005/8/layout/radial5"/>
    <dgm:cxn modelId="{587658A7-16D4-4A7A-A553-5245ACB55EEC}" srcId="{313DAC8C-91C1-42CD-8944-6A52B45B353D}" destId="{A8E0C4D5-3BD7-45E8-9749-F6DE05544CE3}" srcOrd="4" destOrd="0" parTransId="{615F7D38-250E-4580-9CB5-E747B44C2B3D}" sibTransId="{F7DE5BD0-B304-44E5-BF68-53D442298A07}"/>
    <dgm:cxn modelId="{7B93341A-E5A8-A24D-A956-6EE2098F646B}" type="presOf" srcId="{615F7D38-250E-4580-9CB5-E747B44C2B3D}" destId="{001B08C1-858A-49F7-8A11-20785C6033EF}" srcOrd="1" destOrd="0" presId="urn:microsoft.com/office/officeart/2005/8/layout/radial5"/>
    <dgm:cxn modelId="{35C89694-F6CA-42C8-8D18-DBF097668AE1}" srcId="{F46A1B44-D75A-4B2E-93D0-14CE89561130}" destId="{313DAC8C-91C1-42CD-8944-6A52B45B353D}" srcOrd="0" destOrd="0" parTransId="{1D1A4785-28C4-4B85-928F-BE0B57542376}" sibTransId="{190EF88B-A450-4C7A-887A-A18EE29841FE}"/>
    <dgm:cxn modelId="{D96267CD-361B-AE46-8F3F-962F89CB0D13}" type="presOf" srcId="{78F1B6AE-9968-48D3-A07A-1F3243A6E76C}" destId="{6392615E-D79F-4789-9EA4-3D17109B9242}" srcOrd="0" destOrd="0" presId="urn:microsoft.com/office/officeart/2005/8/layout/radial5"/>
    <dgm:cxn modelId="{2C937C69-4C6D-4643-BCCA-8D520918038B}" type="presOf" srcId="{657B9F47-1704-423A-BAF1-C9B1A2E5014C}" destId="{12429E0D-D03E-43BF-8AE0-96403EA6E88F}" srcOrd="0" destOrd="0" presId="urn:microsoft.com/office/officeart/2005/8/layout/radial5"/>
    <dgm:cxn modelId="{182DFC72-042C-44AD-A839-89C6B996CEF3}" srcId="{313DAC8C-91C1-42CD-8944-6A52B45B353D}" destId="{0F4058CA-8E8C-4552-A29E-EC2615D7B70C}" srcOrd="1" destOrd="0" parTransId="{B55D08D7-DC59-47F0-A011-2B094DD7A8A4}" sibTransId="{619D2A3A-8590-4BD7-9552-EA33522FA5BF}"/>
    <dgm:cxn modelId="{C643C733-1F38-8448-8B71-CAD26D435E84}" type="presOf" srcId="{73B61F57-B42C-4E32-A229-032C26FBDEDF}" destId="{72F037DE-57BA-40AD-8BA9-A20D70AF02AC}" srcOrd="0" destOrd="0" presId="urn:microsoft.com/office/officeart/2005/8/layout/radial5"/>
    <dgm:cxn modelId="{260D1B87-3ADF-4848-B9AF-B52E586ADDAF}" srcId="{313DAC8C-91C1-42CD-8944-6A52B45B353D}" destId="{0B41D6AF-5782-4D64-9D3A-D80209E67BC5}" srcOrd="3" destOrd="0" parTransId="{78F1B6AE-9968-48D3-A07A-1F3243A6E76C}" sibTransId="{BF26624E-4470-4F03-9DC7-D3173E03548C}"/>
    <dgm:cxn modelId="{25267599-D67D-4AA1-8690-FDEB5D9B0497}" srcId="{313DAC8C-91C1-42CD-8944-6A52B45B353D}" destId="{91025EE8-6770-48CF-B91D-3FA440529AF1}" srcOrd="2" destOrd="0" parTransId="{657B9F47-1704-423A-BAF1-C9B1A2E5014C}" sibTransId="{DEC76736-E476-4E05-B29B-6222942AF5C8}"/>
    <dgm:cxn modelId="{C56D1AB8-E7B3-A145-BEA9-F29A5BCA02F5}" type="presOf" srcId="{0F4058CA-8E8C-4552-A29E-EC2615D7B70C}" destId="{6A5D0DEB-E58B-41A4-92B1-09B5EB2B3008}" srcOrd="0" destOrd="0" presId="urn:microsoft.com/office/officeart/2005/8/layout/radial5"/>
    <dgm:cxn modelId="{0052BE2C-87FF-2448-8116-5C2A6C99DEEF}" type="presParOf" srcId="{B3163394-60F9-44BD-8CAF-7B8AB09186CF}" destId="{DFC49BA4-36A8-4A0A-9242-726145946B02}" srcOrd="0" destOrd="0" presId="urn:microsoft.com/office/officeart/2005/8/layout/radial5"/>
    <dgm:cxn modelId="{4E3987D4-56E2-6C4A-BE5D-1BB38B7DA5B4}" type="presParOf" srcId="{B3163394-60F9-44BD-8CAF-7B8AB09186CF}" destId="{72F037DE-57BA-40AD-8BA9-A20D70AF02AC}" srcOrd="1" destOrd="0" presId="urn:microsoft.com/office/officeart/2005/8/layout/radial5"/>
    <dgm:cxn modelId="{FE523074-24E8-C046-A594-7AE061C8EFBF}" type="presParOf" srcId="{72F037DE-57BA-40AD-8BA9-A20D70AF02AC}" destId="{879314F1-E679-43C8-A94B-A952D191B821}" srcOrd="0" destOrd="0" presId="urn:microsoft.com/office/officeart/2005/8/layout/radial5"/>
    <dgm:cxn modelId="{97E0C2BC-CF6B-BA4F-B15B-FE63F7C60D46}" type="presParOf" srcId="{B3163394-60F9-44BD-8CAF-7B8AB09186CF}" destId="{5DDE19D5-67D7-47FA-9B7C-6B0A0274C4D2}" srcOrd="2" destOrd="0" presId="urn:microsoft.com/office/officeart/2005/8/layout/radial5"/>
    <dgm:cxn modelId="{B04A27CD-5B7A-D443-8C38-D170907CDF43}" type="presParOf" srcId="{B3163394-60F9-44BD-8CAF-7B8AB09186CF}" destId="{B1F6A7EE-A476-496F-92CC-394A2325D115}" srcOrd="3" destOrd="0" presId="urn:microsoft.com/office/officeart/2005/8/layout/radial5"/>
    <dgm:cxn modelId="{6327F6A5-A301-B34B-9B34-6A78475F62C0}" type="presParOf" srcId="{B1F6A7EE-A476-496F-92CC-394A2325D115}" destId="{311C548E-5620-42B5-BD03-64ECE6A6BCFF}" srcOrd="0" destOrd="0" presId="urn:microsoft.com/office/officeart/2005/8/layout/radial5"/>
    <dgm:cxn modelId="{1CE39E8D-C546-3E41-982A-2D325FDB7AC2}" type="presParOf" srcId="{B3163394-60F9-44BD-8CAF-7B8AB09186CF}" destId="{6A5D0DEB-E58B-41A4-92B1-09B5EB2B3008}" srcOrd="4" destOrd="0" presId="urn:microsoft.com/office/officeart/2005/8/layout/radial5"/>
    <dgm:cxn modelId="{AE5210C1-3D57-6346-8BF1-0A89CF41D8CE}" type="presParOf" srcId="{B3163394-60F9-44BD-8CAF-7B8AB09186CF}" destId="{12429E0D-D03E-43BF-8AE0-96403EA6E88F}" srcOrd="5" destOrd="0" presId="urn:microsoft.com/office/officeart/2005/8/layout/radial5"/>
    <dgm:cxn modelId="{4CBF4FBB-5981-A945-A50E-68A18F0615B1}" type="presParOf" srcId="{12429E0D-D03E-43BF-8AE0-96403EA6E88F}" destId="{35AA8D51-4143-49EC-A174-A784806B533D}" srcOrd="0" destOrd="0" presId="urn:microsoft.com/office/officeart/2005/8/layout/radial5"/>
    <dgm:cxn modelId="{E312D3AB-BE0A-6A43-9D6F-F6DACA082014}" type="presParOf" srcId="{B3163394-60F9-44BD-8CAF-7B8AB09186CF}" destId="{A6DE4EB7-6F08-415B-BCBC-D29F005B8105}" srcOrd="6" destOrd="0" presId="urn:microsoft.com/office/officeart/2005/8/layout/radial5"/>
    <dgm:cxn modelId="{8CF293BB-3C31-774A-B67F-273FED5D59BB}" type="presParOf" srcId="{B3163394-60F9-44BD-8CAF-7B8AB09186CF}" destId="{6392615E-D79F-4789-9EA4-3D17109B9242}" srcOrd="7" destOrd="0" presId="urn:microsoft.com/office/officeart/2005/8/layout/radial5"/>
    <dgm:cxn modelId="{216B9A07-ECB1-F84D-B3F7-775C098CD2E1}" type="presParOf" srcId="{6392615E-D79F-4789-9EA4-3D17109B9242}" destId="{9047415A-B3F8-410D-B6B1-8CB26497ABCE}" srcOrd="0" destOrd="0" presId="urn:microsoft.com/office/officeart/2005/8/layout/radial5"/>
    <dgm:cxn modelId="{0E200226-59A2-5946-B902-182B072D8433}" type="presParOf" srcId="{B3163394-60F9-44BD-8CAF-7B8AB09186CF}" destId="{B7B85E0C-9D29-4B5F-A899-17C1CF27E46D}" srcOrd="8" destOrd="0" presId="urn:microsoft.com/office/officeart/2005/8/layout/radial5"/>
    <dgm:cxn modelId="{010D9C34-BC8D-724B-B359-93B439E07EBC}" type="presParOf" srcId="{B3163394-60F9-44BD-8CAF-7B8AB09186CF}" destId="{A2300DA0-EE8E-4878-8533-4ABAF70643E3}" srcOrd="9" destOrd="0" presId="urn:microsoft.com/office/officeart/2005/8/layout/radial5"/>
    <dgm:cxn modelId="{46B6A7A0-C28B-834D-A9A1-6FE6CD05EA77}" type="presParOf" srcId="{A2300DA0-EE8E-4878-8533-4ABAF70643E3}" destId="{001B08C1-858A-49F7-8A11-20785C6033EF}" srcOrd="0" destOrd="0" presId="urn:microsoft.com/office/officeart/2005/8/layout/radial5"/>
    <dgm:cxn modelId="{0119BA0E-2379-2E43-AF21-4707502D11FD}" type="presParOf" srcId="{B3163394-60F9-44BD-8CAF-7B8AB09186CF}" destId="{5C64B14C-E3DD-482F-B4A8-5A7176DEF8FA}" srcOrd="10"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E7FFB6-E457-4682-84DF-B676B5F50160}">
      <dsp:nvSpPr>
        <dsp:cNvPr id="0" name=""/>
        <dsp:cNvSpPr/>
      </dsp:nvSpPr>
      <dsp:spPr>
        <a:xfrm rot="5400000">
          <a:off x="5521927" y="-2301399"/>
          <a:ext cx="984390" cy="5660350"/>
        </a:xfrm>
        <a:prstGeom prst="round2Same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100000"/>
            </a:lnSpc>
            <a:spcBef>
              <a:spcPct val="0"/>
            </a:spcBef>
            <a:spcAft>
              <a:spcPts val="600"/>
            </a:spcAft>
            <a:buChar char="••"/>
          </a:pPr>
          <a:r>
            <a:rPr lang="zh-CN" altLang="en-US" sz="2000" kern="1200" dirty="0">
              <a:solidFill>
                <a:srgbClr val="002060"/>
              </a:solidFill>
              <a:latin typeface="微软雅黑" pitchFamily="34" charset="-122"/>
              <a:ea typeface="微软雅黑" pitchFamily="34" charset="-122"/>
            </a:rPr>
            <a:t>每年季节性流行在人群中致病，冬春为流行高峰</a:t>
          </a:r>
          <a:endParaRPr lang="en-GB" sz="2000" kern="1200" dirty="0">
            <a:solidFill>
              <a:srgbClr val="002060"/>
            </a:solidFill>
            <a:latin typeface="微软雅黑" pitchFamily="34" charset="-122"/>
            <a:ea typeface="微软雅黑" pitchFamily="34" charset="-122"/>
          </a:endParaRPr>
        </a:p>
      </dsp:txBody>
      <dsp:txXfrm rot="-5400000">
        <a:off x="3183947" y="84635"/>
        <a:ext cx="5612296" cy="888282"/>
      </dsp:txXfrm>
    </dsp:sp>
    <dsp:sp modelId="{CA608EF2-D5AC-4B6E-8203-68D9B052758C}">
      <dsp:nvSpPr>
        <dsp:cNvPr id="0" name=""/>
        <dsp:cNvSpPr/>
      </dsp:nvSpPr>
      <dsp:spPr>
        <a:xfrm>
          <a:off x="0" y="912"/>
          <a:ext cx="3183947" cy="1055727"/>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en-GB" sz="2600" kern="1200" dirty="0">
              <a:latin typeface="微软雅黑" pitchFamily="34" charset="-122"/>
              <a:ea typeface="微软雅黑" pitchFamily="34" charset="-122"/>
            </a:rPr>
            <a:t>             </a:t>
          </a:r>
          <a:r>
            <a:rPr lang="zh-CN" altLang="en-US" sz="2600" kern="1200" dirty="0">
              <a:latin typeface="微软雅黑" pitchFamily="34" charset="-122"/>
              <a:ea typeface="微软雅黑" pitchFamily="34" charset="-122"/>
            </a:rPr>
            <a:t>季节性</a:t>
          </a:r>
          <a:endParaRPr lang="en-GB" sz="2600" kern="1200" dirty="0">
            <a:latin typeface="微软雅黑" pitchFamily="34" charset="-122"/>
            <a:ea typeface="微软雅黑" pitchFamily="34" charset="-122"/>
          </a:endParaRPr>
        </a:p>
      </dsp:txBody>
      <dsp:txXfrm>
        <a:off x="51536" y="52448"/>
        <a:ext cx="3080875" cy="952655"/>
      </dsp:txXfrm>
    </dsp:sp>
    <dsp:sp modelId="{4B7992BC-1E7F-4F9C-84A0-B8317B74EE43}">
      <dsp:nvSpPr>
        <dsp:cNvPr id="0" name=""/>
        <dsp:cNvSpPr/>
      </dsp:nvSpPr>
      <dsp:spPr>
        <a:xfrm rot="5400000">
          <a:off x="5532568" y="-1162402"/>
          <a:ext cx="963108" cy="5660350"/>
        </a:xfrm>
        <a:prstGeom prst="round2Same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0" marR="0" lvl="1" indent="0" algn="l" defTabSz="914400" eaLnBrk="1" fontAlgn="auto" latinLnBrk="0" hangingPunct="1">
            <a:lnSpc>
              <a:spcPct val="100000"/>
            </a:lnSpc>
            <a:spcBef>
              <a:spcPct val="0"/>
            </a:spcBef>
            <a:spcAft>
              <a:spcPts val="600"/>
            </a:spcAft>
            <a:buClrTx/>
            <a:buSzTx/>
            <a:buFontTx/>
            <a:buChar char="••"/>
            <a:tabLst/>
            <a:defRPr/>
          </a:pPr>
          <a:endParaRPr lang="en-GB" sz="2000" kern="1200" dirty="0">
            <a:solidFill>
              <a:srgbClr val="002060"/>
            </a:solidFill>
            <a:latin typeface="微软雅黑" pitchFamily="34" charset="-122"/>
            <a:ea typeface="微软雅黑" pitchFamily="34" charset="-122"/>
          </a:endParaRPr>
        </a:p>
        <a:p>
          <a:pPr marL="0" marR="0" lvl="1" indent="0" algn="l" defTabSz="914400" eaLnBrk="1" fontAlgn="auto" latinLnBrk="0" hangingPunct="1">
            <a:lnSpc>
              <a:spcPct val="100000"/>
            </a:lnSpc>
            <a:spcBef>
              <a:spcPct val="0"/>
            </a:spcBef>
            <a:spcAft>
              <a:spcPts val="600"/>
            </a:spcAft>
            <a:buClrTx/>
            <a:buSzTx/>
            <a:buFontTx/>
            <a:buChar char="••"/>
            <a:tabLst/>
            <a:defRPr/>
          </a:pPr>
          <a:r>
            <a:rPr lang="zh-CN" altLang="en-US" sz="2000" kern="1200" dirty="0" smtClean="0">
              <a:solidFill>
                <a:srgbClr val="002060"/>
              </a:solidFill>
              <a:latin typeface="微软雅黑" pitchFamily="34" charset="-122"/>
              <a:ea typeface="微软雅黑" pitchFamily="34" charset="-122"/>
            </a:rPr>
            <a:t>季节性流感在流行高峰季节可造成局部爆发流行</a:t>
          </a:r>
          <a:endParaRPr lang="en-GB" sz="2000" kern="1200" dirty="0">
            <a:solidFill>
              <a:srgbClr val="002060"/>
            </a:solidFill>
            <a:latin typeface="微软雅黑" pitchFamily="34" charset="-122"/>
            <a:ea typeface="微软雅黑" pitchFamily="34" charset="-122"/>
          </a:endParaRPr>
        </a:p>
        <a:p>
          <a:pPr marL="0" marR="0" lvl="1" indent="0" algn="l" defTabSz="914400" eaLnBrk="1" fontAlgn="auto" latinLnBrk="0" hangingPunct="1">
            <a:lnSpc>
              <a:spcPct val="100000"/>
            </a:lnSpc>
            <a:spcBef>
              <a:spcPct val="0"/>
            </a:spcBef>
            <a:spcAft>
              <a:spcPts val="600"/>
            </a:spcAft>
            <a:buClrTx/>
            <a:buSzTx/>
            <a:buFontTx/>
            <a:buChar char="••"/>
            <a:tabLst/>
            <a:defRPr/>
          </a:pPr>
          <a:r>
            <a:rPr lang="zh-CN" altLang="en-US" sz="2000" kern="1200" dirty="0" smtClean="0">
              <a:solidFill>
                <a:srgbClr val="002060"/>
              </a:solidFill>
              <a:latin typeface="微软雅黑" pitchFamily="34" charset="-122"/>
              <a:ea typeface="微软雅黑" pitchFamily="34" charset="-122"/>
            </a:rPr>
            <a:t>新型</a:t>
          </a:r>
          <a:r>
            <a:rPr lang="zh-CN" altLang="en-US" sz="2000" kern="1200" dirty="0">
              <a:solidFill>
                <a:srgbClr val="002060"/>
              </a:solidFill>
              <a:latin typeface="微软雅黑" pitchFamily="34" charset="-122"/>
              <a:ea typeface="微软雅黑" pitchFamily="34" charset="-122"/>
            </a:rPr>
            <a:t>流感可造成全球性的流感大流行</a:t>
          </a:r>
          <a:endParaRPr lang="en-GB" sz="2000" kern="1200" dirty="0">
            <a:solidFill>
              <a:srgbClr val="002060"/>
            </a:solidFill>
            <a:latin typeface="微软雅黑" pitchFamily="34" charset="-122"/>
            <a:ea typeface="微软雅黑" pitchFamily="34" charset="-122"/>
          </a:endParaRPr>
        </a:p>
        <a:p>
          <a:pPr marL="228600" lvl="1" indent="0" algn="l" defTabSz="889000">
            <a:lnSpc>
              <a:spcPct val="100000"/>
            </a:lnSpc>
            <a:spcBef>
              <a:spcPct val="0"/>
            </a:spcBef>
            <a:spcAft>
              <a:spcPts val="600"/>
            </a:spcAft>
            <a:buChar char="••"/>
          </a:pPr>
          <a:endParaRPr lang="en-GB" sz="2000" kern="1200" dirty="0">
            <a:solidFill>
              <a:srgbClr val="002060"/>
            </a:solidFill>
            <a:latin typeface="微软雅黑" pitchFamily="34" charset="-122"/>
            <a:ea typeface="微软雅黑" pitchFamily="34" charset="-122"/>
          </a:endParaRPr>
        </a:p>
      </dsp:txBody>
      <dsp:txXfrm rot="-5400000">
        <a:off x="3183948" y="1233233"/>
        <a:ext cx="5613335" cy="869078"/>
      </dsp:txXfrm>
    </dsp:sp>
    <dsp:sp modelId="{82946350-AE55-4B55-BE7D-CC963841CDCB}">
      <dsp:nvSpPr>
        <dsp:cNvPr id="0" name=""/>
        <dsp:cNvSpPr/>
      </dsp:nvSpPr>
      <dsp:spPr>
        <a:xfrm>
          <a:off x="0" y="1128269"/>
          <a:ext cx="3183947" cy="1079007"/>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en-GB" sz="2600" kern="1200" dirty="0">
              <a:latin typeface="微软雅黑" pitchFamily="34" charset="-122"/>
              <a:ea typeface="微软雅黑" pitchFamily="34" charset="-122"/>
            </a:rPr>
            <a:t>            </a:t>
          </a:r>
          <a:r>
            <a:rPr lang="zh-CN" altLang="en-US" sz="2600" kern="1200" dirty="0">
              <a:solidFill>
                <a:prstClr val="white"/>
              </a:solidFill>
              <a:latin typeface="微软雅黑" pitchFamily="34" charset="-122"/>
              <a:ea typeface="微软雅黑" pitchFamily="34" charset="-122"/>
              <a:cs typeface="+mn-cs"/>
            </a:rPr>
            <a:t>易爆发流行</a:t>
          </a:r>
          <a:endParaRPr lang="en-GB" sz="2600" kern="1200" dirty="0">
            <a:solidFill>
              <a:prstClr val="white"/>
            </a:solidFill>
            <a:latin typeface="微软雅黑" pitchFamily="34" charset="-122"/>
            <a:ea typeface="微软雅黑" pitchFamily="34" charset="-122"/>
            <a:cs typeface="+mn-cs"/>
          </a:endParaRPr>
        </a:p>
      </dsp:txBody>
      <dsp:txXfrm>
        <a:off x="52673" y="1180942"/>
        <a:ext cx="3078601" cy="973661"/>
      </dsp:txXfrm>
    </dsp:sp>
    <dsp:sp modelId="{C9ED0492-5931-4452-98FD-EFCBE716E505}">
      <dsp:nvSpPr>
        <dsp:cNvPr id="0" name=""/>
        <dsp:cNvSpPr/>
      </dsp:nvSpPr>
      <dsp:spPr>
        <a:xfrm rot="5400000">
          <a:off x="5517394" y="-10806"/>
          <a:ext cx="993456" cy="5660350"/>
        </a:xfrm>
        <a:prstGeom prst="round2Same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100000"/>
            </a:lnSpc>
            <a:spcBef>
              <a:spcPct val="0"/>
            </a:spcBef>
            <a:spcAft>
              <a:spcPts val="600"/>
            </a:spcAft>
            <a:buChar char="••"/>
          </a:pPr>
          <a:r>
            <a:rPr lang="zh-CN" altLang="en-US" sz="2000" kern="1200" dirty="0">
              <a:solidFill>
                <a:srgbClr val="002060"/>
              </a:solidFill>
              <a:latin typeface="微软雅黑" pitchFamily="34" charset="-122"/>
              <a:ea typeface="微软雅黑" pitchFamily="34" charset="-122"/>
            </a:rPr>
            <a:t>流感病毒在自然界多种动物中存在，常常发生跨种传播。</a:t>
          </a:r>
          <a:endParaRPr lang="en-GB" sz="2000" kern="1200" dirty="0">
            <a:solidFill>
              <a:srgbClr val="002060"/>
            </a:solidFill>
            <a:latin typeface="微软雅黑" pitchFamily="34" charset="-122"/>
            <a:ea typeface="微软雅黑" pitchFamily="34" charset="-122"/>
          </a:endParaRPr>
        </a:p>
        <a:p>
          <a:pPr marL="228600" lvl="1" indent="-228600" algn="l" defTabSz="889000">
            <a:lnSpc>
              <a:spcPct val="100000"/>
            </a:lnSpc>
            <a:spcBef>
              <a:spcPct val="0"/>
            </a:spcBef>
            <a:spcAft>
              <a:spcPts val="600"/>
            </a:spcAft>
            <a:buChar char="••"/>
          </a:pPr>
          <a:r>
            <a:rPr lang="zh-CN" altLang="en-US" sz="2000" kern="1200" dirty="0" smtClean="0">
              <a:solidFill>
                <a:srgbClr val="002060"/>
              </a:solidFill>
              <a:latin typeface="微软雅黑" pitchFamily="34" charset="-122"/>
              <a:ea typeface="微软雅黑" pitchFamily="34" charset="-122"/>
            </a:rPr>
            <a:t>禽流感</a:t>
          </a:r>
          <a:endParaRPr lang="en-GB" sz="2000" kern="1200" dirty="0">
            <a:solidFill>
              <a:srgbClr val="002060"/>
            </a:solidFill>
            <a:latin typeface="微软雅黑" pitchFamily="34" charset="-122"/>
            <a:ea typeface="微软雅黑" pitchFamily="34" charset="-122"/>
          </a:endParaRPr>
        </a:p>
      </dsp:txBody>
      <dsp:txXfrm rot="-5400000">
        <a:off x="3183948" y="2371138"/>
        <a:ext cx="5611853" cy="896462"/>
      </dsp:txXfrm>
    </dsp:sp>
    <dsp:sp modelId="{70B9C83A-43DB-45D5-8DE0-B3A1BC7F5943}">
      <dsp:nvSpPr>
        <dsp:cNvPr id="0" name=""/>
        <dsp:cNvSpPr/>
      </dsp:nvSpPr>
      <dsp:spPr>
        <a:xfrm>
          <a:off x="0" y="2278905"/>
          <a:ext cx="3183947" cy="1080926"/>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GB" sz="2000" kern="1200">
              <a:latin typeface="微软雅黑" pitchFamily="34" charset="-122"/>
              <a:ea typeface="微软雅黑" pitchFamily="34" charset="-122"/>
            </a:rPr>
            <a:t>            </a:t>
          </a:r>
          <a:r>
            <a:rPr lang="zh-CN" altLang="en-US" sz="2600" kern="1200">
              <a:solidFill>
                <a:prstClr val="white"/>
              </a:solidFill>
              <a:latin typeface="微软雅黑" pitchFamily="34" charset="-122"/>
              <a:ea typeface="微软雅黑" pitchFamily="34" charset="-122"/>
              <a:cs typeface="+mn-cs"/>
            </a:rPr>
            <a:t>跨种传播</a:t>
          </a:r>
          <a:endParaRPr lang="en-GB" sz="2600" kern="1200" dirty="0">
            <a:solidFill>
              <a:prstClr val="white"/>
            </a:solidFill>
            <a:latin typeface="微软雅黑" pitchFamily="34" charset="-122"/>
            <a:ea typeface="微软雅黑" pitchFamily="34" charset="-122"/>
            <a:cs typeface="+mn-cs"/>
          </a:endParaRPr>
        </a:p>
      </dsp:txBody>
      <dsp:txXfrm>
        <a:off x="52766" y="2331671"/>
        <a:ext cx="3078415" cy="9753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C49BA4-36A8-4A0A-9242-726145946B02}">
      <dsp:nvSpPr>
        <dsp:cNvPr id="0" name=""/>
        <dsp:cNvSpPr/>
      </dsp:nvSpPr>
      <dsp:spPr>
        <a:xfrm>
          <a:off x="2416819" y="1070417"/>
          <a:ext cx="1280066" cy="126034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zh-CN" altLang="en-US" sz="2100" kern="1200" dirty="0">
              <a:latin typeface="黑体" panose="02010609060101010101" pitchFamily="49" charset="-122"/>
              <a:ea typeface="黑体" panose="02010609060101010101" pitchFamily="49" charset="-122"/>
            </a:rPr>
            <a:t>高风险人群</a:t>
          </a:r>
        </a:p>
      </dsp:txBody>
      <dsp:txXfrm>
        <a:off x="2604280" y="1254990"/>
        <a:ext cx="905144" cy="891197"/>
      </dsp:txXfrm>
    </dsp:sp>
    <dsp:sp modelId="{72F037DE-57BA-40AD-8BA9-A20D70AF02AC}">
      <dsp:nvSpPr>
        <dsp:cNvPr id="0" name=""/>
        <dsp:cNvSpPr/>
      </dsp:nvSpPr>
      <dsp:spPr>
        <a:xfrm rot="16200000">
          <a:off x="3010555" y="833691"/>
          <a:ext cx="92595" cy="303983"/>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zh-CN" altLang="en-US" sz="1300" kern="1200">
            <a:latin typeface="黑体" panose="02010609060101010101" pitchFamily="49" charset="-122"/>
            <a:ea typeface="黑体" panose="02010609060101010101" pitchFamily="49" charset="-122"/>
          </a:endParaRPr>
        </a:p>
      </dsp:txBody>
      <dsp:txXfrm>
        <a:off x="3024444" y="908377"/>
        <a:ext cx="64817" cy="182389"/>
      </dsp:txXfrm>
    </dsp:sp>
    <dsp:sp modelId="{5DDE19D5-67D7-47FA-9B7C-6B0A0274C4D2}">
      <dsp:nvSpPr>
        <dsp:cNvPr id="0" name=""/>
        <dsp:cNvSpPr/>
      </dsp:nvSpPr>
      <dsp:spPr>
        <a:xfrm>
          <a:off x="2609818" y="1638"/>
          <a:ext cx="894069" cy="894069"/>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zh-CN" altLang="en-US" sz="1400" kern="1200" dirty="0">
              <a:solidFill>
                <a:srgbClr val="000000"/>
              </a:solidFill>
              <a:latin typeface="黑体" panose="02010609060101010101" pitchFamily="49" charset="-122"/>
              <a:ea typeface="黑体" panose="02010609060101010101" pitchFamily="49" charset="-122"/>
            </a:rPr>
            <a:t>儿童</a:t>
          </a:r>
        </a:p>
      </dsp:txBody>
      <dsp:txXfrm>
        <a:off x="2740751" y="132571"/>
        <a:ext cx="632203" cy="632203"/>
      </dsp:txXfrm>
    </dsp:sp>
    <dsp:sp modelId="{B1F6A7EE-A476-496F-92CC-394A2325D115}">
      <dsp:nvSpPr>
        <dsp:cNvPr id="0" name=""/>
        <dsp:cNvSpPr/>
      </dsp:nvSpPr>
      <dsp:spPr>
        <a:xfrm rot="20061194">
          <a:off x="3635782" y="1267942"/>
          <a:ext cx="11233" cy="303983"/>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zh-CN" altLang="en-US" sz="1300" kern="1200">
            <a:latin typeface="黑体" panose="02010609060101010101" pitchFamily="49" charset="-122"/>
            <a:ea typeface="黑体" panose="02010609060101010101" pitchFamily="49" charset="-122"/>
          </a:endParaRPr>
        </a:p>
      </dsp:txBody>
      <dsp:txXfrm>
        <a:off x="3635948" y="1329468"/>
        <a:ext cx="7863" cy="182389"/>
      </dsp:txXfrm>
    </dsp:sp>
    <dsp:sp modelId="{6A5D0DEB-E58B-41A4-92B1-09B5EB2B3008}">
      <dsp:nvSpPr>
        <dsp:cNvPr id="0" name=""/>
        <dsp:cNvSpPr/>
      </dsp:nvSpPr>
      <dsp:spPr>
        <a:xfrm>
          <a:off x="3607197" y="774688"/>
          <a:ext cx="894069" cy="894069"/>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zh-CN" altLang="en-US" sz="1400" kern="1200" dirty="0">
              <a:solidFill>
                <a:srgbClr val="000000"/>
              </a:solidFill>
              <a:latin typeface="黑体" panose="02010609060101010101" pitchFamily="49" charset="-122"/>
              <a:ea typeface="黑体" panose="02010609060101010101" pitchFamily="49" charset="-122"/>
            </a:rPr>
            <a:t>慢性病患者</a:t>
          </a:r>
        </a:p>
      </dsp:txBody>
      <dsp:txXfrm>
        <a:off x="3738130" y="905621"/>
        <a:ext cx="632203" cy="632203"/>
      </dsp:txXfrm>
    </dsp:sp>
    <dsp:sp modelId="{12429E0D-D03E-43BF-8AE0-96403EA6E88F}">
      <dsp:nvSpPr>
        <dsp:cNvPr id="0" name=""/>
        <dsp:cNvSpPr/>
      </dsp:nvSpPr>
      <dsp:spPr>
        <a:xfrm rot="2066558">
          <a:off x="3598985" y="1943210"/>
          <a:ext cx="66534" cy="303983"/>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zh-CN" altLang="en-US" sz="1300" kern="1200">
            <a:latin typeface="黑体" panose="02010609060101010101" pitchFamily="49" charset="-122"/>
            <a:ea typeface="黑体" panose="02010609060101010101" pitchFamily="49" charset="-122"/>
          </a:endParaRPr>
        </a:p>
      </dsp:txBody>
      <dsp:txXfrm>
        <a:off x="3600735" y="1998363"/>
        <a:ext cx="46574" cy="182389"/>
      </dsp:txXfrm>
    </dsp:sp>
    <dsp:sp modelId="{A6DE4EB7-6F08-415B-BCBC-D29F005B8105}">
      <dsp:nvSpPr>
        <dsp:cNvPr id="0" name=""/>
        <dsp:cNvSpPr/>
      </dsp:nvSpPr>
      <dsp:spPr>
        <a:xfrm>
          <a:off x="3607201" y="1937567"/>
          <a:ext cx="894069" cy="894069"/>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zh-CN" altLang="en-US" sz="1400" kern="1200" dirty="0">
              <a:solidFill>
                <a:srgbClr val="000000"/>
              </a:solidFill>
              <a:latin typeface="黑体" panose="02010609060101010101" pitchFamily="49" charset="-122"/>
              <a:ea typeface="黑体" panose="02010609060101010101" pitchFamily="49" charset="-122"/>
            </a:rPr>
            <a:t>免疫缺陷患者</a:t>
          </a:r>
        </a:p>
      </dsp:txBody>
      <dsp:txXfrm>
        <a:off x="3738134" y="2068500"/>
        <a:ext cx="632203" cy="632203"/>
      </dsp:txXfrm>
    </dsp:sp>
    <dsp:sp modelId="{6392615E-D79F-4789-9EA4-3D17109B9242}">
      <dsp:nvSpPr>
        <dsp:cNvPr id="0" name=""/>
        <dsp:cNvSpPr/>
      </dsp:nvSpPr>
      <dsp:spPr>
        <a:xfrm rot="8796449">
          <a:off x="2418620" y="1941572"/>
          <a:ext cx="84167" cy="303983"/>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zh-CN" altLang="en-US" sz="1300" kern="1200">
            <a:latin typeface="黑体" panose="02010609060101010101" pitchFamily="49" charset="-122"/>
            <a:ea typeface="黑体" panose="02010609060101010101" pitchFamily="49" charset="-122"/>
          </a:endParaRPr>
        </a:p>
      </dsp:txBody>
      <dsp:txXfrm rot="10800000">
        <a:off x="2441786" y="1995421"/>
        <a:ext cx="58917" cy="182389"/>
      </dsp:txXfrm>
    </dsp:sp>
    <dsp:sp modelId="{B7B85E0C-9D29-4B5F-A899-17C1CF27E46D}">
      <dsp:nvSpPr>
        <dsp:cNvPr id="0" name=""/>
        <dsp:cNvSpPr/>
      </dsp:nvSpPr>
      <dsp:spPr>
        <a:xfrm>
          <a:off x="1572147" y="1937577"/>
          <a:ext cx="894069" cy="894069"/>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altLang="zh-CN" sz="1400" kern="1200" dirty="0">
              <a:solidFill>
                <a:srgbClr val="000000"/>
              </a:solidFill>
              <a:latin typeface="黑体" panose="02010609060101010101" pitchFamily="49" charset="-122"/>
              <a:ea typeface="黑体" panose="02010609060101010101" pitchFamily="49" charset="-122"/>
            </a:rPr>
            <a:t>65</a:t>
          </a:r>
          <a:r>
            <a:rPr lang="zh-CN" altLang="en-US" sz="1400" kern="1200" dirty="0">
              <a:solidFill>
                <a:srgbClr val="000000"/>
              </a:solidFill>
              <a:latin typeface="黑体" panose="02010609060101010101" pitchFamily="49" charset="-122"/>
              <a:ea typeface="黑体" panose="02010609060101010101" pitchFamily="49" charset="-122"/>
            </a:rPr>
            <a:t>岁以上老年人</a:t>
          </a:r>
        </a:p>
      </dsp:txBody>
      <dsp:txXfrm>
        <a:off x="1703080" y="2068510"/>
        <a:ext cx="632203" cy="632203"/>
      </dsp:txXfrm>
    </dsp:sp>
    <dsp:sp modelId="{A2300DA0-EE8E-4878-8533-4ABAF70643E3}">
      <dsp:nvSpPr>
        <dsp:cNvPr id="0" name=""/>
        <dsp:cNvSpPr/>
      </dsp:nvSpPr>
      <dsp:spPr>
        <a:xfrm rot="12599842">
          <a:off x="2458775" y="1213594"/>
          <a:ext cx="35550" cy="303983"/>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zh-CN" altLang="en-US" sz="1300" kern="1200">
            <a:latin typeface="黑体" panose="02010609060101010101" pitchFamily="49" charset="-122"/>
            <a:ea typeface="黑体" panose="02010609060101010101" pitchFamily="49" charset="-122"/>
          </a:endParaRPr>
        </a:p>
      </dsp:txBody>
      <dsp:txXfrm rot="10800000">
        <a:off x="2468726" y="1277057"/>
        <a:ext cx="24885" cy="182389"/>
      </dsp:txXfrm>
    </dsp:sp>
    <dsp:sp modelId="{5C64B14C-E3DD-482F-B4A8-5A7176DEF8FA}">
      <dsp:nvSpPr>
        <dsp:cNvPr id="0" name=""/>
        <dsp:cNvSpPr/>
      </dsp:nvSpPr>
      <dsp:spPr>
        <a:xfrm>
          <a:off x="1612444" y="677781"/>
          <a:ext cx="894069" cy="894069"/>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zh-CN" altLang="en-US" sz="1400" kern="1200" dirty="0">
              <a:solidFill>
                <a:srgbClr val="000000"/>
              </a:solidFill>
              <a:latin typeface="黑体" panose="02010609060101010101" pitchFamily="49" charset="-122"/>
              <a:ea typeface="黑体" panose="02010609060101010101" pitchFamily="49" charset="-122"/>
            </a:rPr>
            <a:t>妊娠妇女</a:t>
          </a:r>
        </a:p>
      </dsp:txBody>
      <dsp:txXfrm>
        <a:off x="1743377" y="808714"/>
        <a:ext cx="632203" cy="632203"/>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1.xml.rels><?xml version="1.0" encoding="UTF-8" standalone="yes"?>
<Relationships xmlns="http://schemas.openxmlformats.org/package/2006/relationships"><Relationship Id="rId1" Type="http://schemas.openxmlformats.org/officeDocument/2006/relationships/image" Target="../media/image4.png"/><Relationship Id="rId2" Type="http://schemas.openxmlformats.org/officeDocument/2006/relationships/image" Target="../media/image5.png"/></Relationships>
</file>

<file path=ppt/drawings/drawing1.xml><?xml version="1.0" encoding="utf-8"?>
<c:userShapes xmlns:c="http://schemas.openxmlformats.org/drawingml/2006/chart">
  <cdr:relSizeAnchor xmlns:cdr="http://schemas.openxmlformats.org/drawingml/2006/chartDrawing">
    <cdr:from>
      <cdr:x>0.125</cdr:x>
      <cdr:y>0.20145</cdr:y>
    </cdr:from>
    <cdr:to>
      <cdr:x>0.95313</cdr:x>
      <cdr:y>0.28007</cdr:y>
    </cdr:to>
    <cdr:sp macro="" textlink="">
      <cdr:nvSpPr>
        <cdr:cNvPr id="2" name="文本框 1"/>
        <cdr:cNvSpPr txBox="1"/>
      </cdr:nvSpPr>
      <cdr:spPr>
        <a:xfrm xmlns:a="http://schemas.openxmlformats.org/drawingml/2006/main">
          <a:off x="576064" y="788667"/>
          <a:ext cx="3816424"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zh-CN"/>
          </a:defPPr>
          <a:lvl1pPr algn="l" rtl="0" fontAlgn="base">
            <a:spcBef>
              <a:spcPct val="0"/>
            </a:spcBef>
            <a:spcAft>
              <a:spcPct val="0"/>
            </a:spcAft>
            <a:defRPr kern="1200">
              <a:solidFill>
                <a:schemeClr val="tx1"/>
              </a:solidFill>
              <a:latin typeface="Calibri" pitchFamily="34" charset="0"/>
              <a:ea typeface="宋体" charset="-122"/>
              <a:cs typeface="+mn-cs"/>
            </a:defRPr>
          </a:lvl1pPr>
          <a:lvl2pPr marL="457200" algn="l" rtl="0" fontAlgn="base">
            <a:spcBef>
              <a:spcPct val="0"/>
            </a:spcBef>
            <a:spcAft>
              <a:spcPct val="0"/>
            </a:spcAft>
            <a:defRPr kern="1200">
              <a:solidFill>
                <a:schemeClr val="tx1"/>
              </a:solidFill>
              <a:latin typeface="Calibri" pitchFamily="34" charset="0"/>
              <a:ea typeface="宋体" charset="-122"/>
              <a:cs typeface="+mn-cs"/>
            </a:defRPr>
          </a:lvl2pPr>
          <a:lvl3pPr marL="914400" algn="l" rtl="0" fontAlgn="base">
            <a:spcBef>
              <a:spcPct val="0"/>
            </a:spcBef>
            <a:spcAft>
              <a:spcPct val="0"/>
            </a:spcAft>
            <a:defRPr kern="1200">
              <a:solidFill>
                <a:schemeClr val="tx1"/>
              </a:solidFill>
              <a:latin typeface="Calibri" pitchFamily="34" charset="0"/>
              <a:ea typeface="宋体" charset="-122"/>
              <a:cs typeface="+mn-cs"/>
            </a:defRPr>
          </a:lvl3pPr>
          <a:lvl4pPr marL="1371600" algn="l" rtl="0" fontAlgn="base">
            <a:spcBef>
              <a:spcPct val="0"/>
            </a:spcBef>
            <a:spcAft>
              <a:spcPct val="0"/>
            </a:spcAft>
            <a:defRPr kern="1200">
              <a:solidFill>
                <a:schemeClr val="tx1"/>
              </a:solidFill>
              <a:latin typeface="Calibri" pitchFamily="34" charset="0"/>
              <a:ea typeface="宋体" charset="-122"/>
              <a:cs typeface="+mn-cs"/>
            </a:defRPr>
          </a:lvl4pPr>
          <a:lvl5pPr marL="1828800" algn="l" rtl="0" fontAlgn="base">
            <a:spcBef>
              <a:spcPct val="0"/>
            </a:spcBef>
            <a:spcAft>
              <a:spcPct val="0"/>
            </a:spcAft>
            <a:defRPr kern="1200">
              <a:solidFill>
                <a:schemeClr val="tx1"/>
              </a:solidFill>
              <a:latin typeface="Calibri" pitchFamily="34" charset="0"/>
              <a:ea typeface="宋体" charset="-122"/>
              <a:cs typeface="+mn-cs"/>
            </a:defRPr>
          </a:lvl5pPr>
          <a:lvl6pPr marL="2286000" algn="l" defTabSz="914400" rtl="0" eaLnBrk="1" latinLnBrk="0" hangingPunct="1">
            <a:defRPr kern="1200">
              <a:solidFill>
                <a:schemeClr val="tx1"/>
              </a:solidFill>
              <a:latin typeface="Calibri" pitchFamily="34" charset="0"/>
              <a:ea typeface="宋体" charset="-122"/>
              <a:cs typeface="+mn-cs"/>
            </a:defRPr>
          </a:lvl6pPr>
          <a:lvl7pPr marL="2743200" algn="l" defTabSz="914400" rtl="0" eaLnBrk="1" latinLnBrk="0" hangingPunct="1">
            <a:defRPr kern="1200">
              <a:solidFill>
                <a:schemeClr val="tx1"/>
              </a:solidFill>
              <a:latin typeface="Calibri" pitchFamily="34" charset="0"/>
              <a:ea typeface="宋体" charset="-122"/>
              <a:cs typeface="+mn-cs"/>
            </a:defRPr>
          </a:lvl7pPr>
          <a:lvl8pPr marL="3200400" algn="l" defTabSz="914400" rtl="0" eaLnBrk="1" latinLnBrk="0" hangingPunct="1">
            <a:defRPr kern="1200">
              <a:solidFill>
                <a:schemeClr val="tx1"/>
              </a:solidFill>
              <a:latin typeface="Calibri" pitchFamily="34" charset="0"/>
              <a:ea typeface="宋体" charset="-122"/>
              <a:cs typeface="+mn-cs"/>
            </a:defRPr>
          </a:lvl8pPr>
          <a:lvl9pPr marL="3657600" algn="l" defTabSz="914400" rtl="0" eaLnBrk="1" latinLnBrk="0" hangingPunct="1">
            <a:defRPr kern="1200">
              <a:solidFill>
                <a:schemeClr val="tx1"/>
              </a:solidFill>
              <a:latin typeface="Calibri" pitchFamily="34" charset="0"/>
              <a:ea typeface="宋体" charset="-122"/>
              <a:cs typeface="+mn-cs"/>
            </a:defRPr>
          </a:lvl9pPr>
        </a:lstStyle>
        <a:p xmlns:a="http://schemas.openxmlformats.org/drawingml/2006/main">
          <a:r>
            <a:rPr kumimoji="1" lang="en-US" altLang="zh-CN" sz="1400" dirty="0"/>
            <a:t>~</a:t>
          </a:r>
          <a:r>
            <a:rPr kumimoji="1" lang="en-US" altLang="zh-CN" sz="1400" dirty="0" smtClean="0"/>
            <a:t>50um           ~10um             ~1um               ~100nm </a:t>
          </a:r>
          <a:endParaRPr kumimoji="1" lang="zh-CN" altLang="en-US" sz="1400" dirty="0"/>
        </a:p>
      </cdr:txBody>
    </cdr:sp>
  </cdr:relSizeAnchor>
  <cdr:relSizeAnchor xmlns:cdr="http://schemas.openxmlformats.org/drawingml/2006/chartDrawing">
    <cdr:from>
      <cdr:x>0.34375</cdr:x>
      <cdr:y>0.33021</cdr:y>
    </cdr:from>
    <cdr:to>
      <cdr:x>0.6875</cdr:x>
      <cdr:y>0.73486</cdr:y>
    </cdr:to>
    <cdr:pic>
      <cdr:nvPicPr>
        <cdr:cNvPr id="3" name="图片 2"/>
        <cdr:cNvPicPr>
          <a:picLocks xmlns:a="http://schemas.openxmlformats.org/drawingml/2006/main" noChangeAspect="1"/>
        </cdr:cNvPicPr>
      </cdr:nvPicPr>
      <cdr:blipFill rotWithShape="1">
        <a:blip xmlns:a="http://schemas.openxmlformats.org/drawingml/2006/main" xmlns:r="http://schemas.openxmlformats.org/officeDocument/2006/relationships" r:embed="rId1"/>
        <a:srcRect xmlns:a="http://schemas.openxmlformats.org/drawingml/2006/main" l="21730" r="20539"/>
        <a:stretch xmlns:a="http://schemas.openxmlformats.org/drawingml/2006/main"/>
      </cdr:blipFill>
      <cdr:spPr>
        <a:xfrm xmlns:a="http://schemas.openxmlformats.org/drawingml/2006/main">
          <a:off x="1584176" y="1292723"/>
          <a:ext cx="1584176" cy="1584176"/>
        </a:xfrm>
        <a:prstGeom xmlns:a="http://schemas.openxmlformats.org/drawingml/2006/main" prst="rect">
          <a:avLst/>
        </a:prstGeom>
      </cdr:spPr>
    </cdr:pic>
  </cdr:relSizeAnchor>
  <cdr:relSizeAnchor xmlns:cdr="http://schemas.openxmlformats.org/drawingml/2006/chartDrawing">
    <cdr:from>
      <cdr:x>0.5625</cdr:x>
      <cdr:y>0.29429</cdr:y>
    </cdr:from>
    <cdr:to>
      <cdr:x>0.72407</cdr:x>
      <cdr:y>0.4362</cdr:y>
    </cdr:to>
    <cdr:pic>
      <cdr:nvPicPr>
        <cdr:cNvPr id="4" name="图片 3"/>
        <cdr:cNvPicPr>
          <a:picLocks xmlns:a="http://schemas.openxmlformats.org/drawingml/2006/main" noChangeAspect="1"/>
        </cdr:cNvPicPr>
      </cdr:nvPicPr>
      <cdr:blipFill rotWithShape="1">
        <a:blip xmlns:a="http://schemas.openxmlformats.org/drawingml/2006/main" xmlns:r="http://schemas.openxmlformats.org/officeDocument/2006/relationships" r:embed="rId2"/>
        <a:srcRect xmlns:a="http://schemas.openxmlformats.org/drawingml/2006/main" l="47175" t="48604"/>
        <a:stretch xmlns:a="http://schemas.openxmlformats.org/drawingml/2006/main"/>
      </cdr:blipFill>
      <cdr:spPr>
        <a:xfrm xmlns:a="http://schemas.openxmlformats.org/drawingml/2006/main">
          <a:off x="2592288" y="1152128"/>
          <a:ext cx="744586" cy="555526"/>
        </a:xfrm>
        <a:prstGeom xmlns:a="http://schemas.openxmlformats.org/drawingml/2006/main" prst="rect">
          <a:avLst/>
        </a:prstGeom>
      </cdr:spPr>
    </cdr:pic>
  </cdr:relSizeAnchor>
  <cdr:relSizeAnchor xmlns:cdr="http://schemas.openxmlformats.org/drawingml/2006/chartDrawing">
    <cdr:from>
      <cdr:x>0.46875</cdr:x>
      <cdr:y>0.71734</cdr:y>
    </cdr:from>
    <cdr:to>
      <cdr:x>0.73438</cdr:x>
      <cdr:y>0.81168</cdr:y>
    </cdr:to>
    <cdr:sp macro="" textlink="">
      <cdr:nvSpPr>
        <cdr:cNvPr id="6" name="文本框 5"/>
        <cdr:cNvSpPr txBox="1"/>
      </cdr:nvSpPr>
      <cdr:spPr>
        <a:xfrm xmlns:a="http://schemas.openxmlformats.org/drawingml/2006/main">
          <a:off x="2160240" y="2808312"/>
          <a:ext cx="1224136"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zh-CN"/>
          </a:defPPr>
          <a:lvl1pPr algn="l" rtl="0" fontAlgn="base">
            <a:spcBef>
              <a:spcPct val="0"/>
            </a:spcBef>
            <a:spcAft>
              <a:spcPct val="0"/>
            </a:spcAft>
            <a:defRPr kern="1200">
              <a:solidFill>
                <a:schemeClr val="tx1"/>
              </a:solidFill>
              <a:latin typeface="Calibri" pitchFamily="34" charset="0"/>
              <a:ea typeface="宋体" charset="-122"/>
              <a:cs typeface="+mn-cs"/>
            </a:defRPr>
          </a:lvl1pPr>
          <a:lvl2pPr marL="457200" algn="l" rtl="0" fontAlgn="base">
            <a:spcBef>
              <a:spcPct val="0"/>
            </a:spcBef>
            <a:spcAft>
              <a:spcPct val="0"/>
            </a:spcAft>
            <a:defRPr kern="1200">
              <a:solidFill>
                <a:schemeClr val="tx1"/>
              </a:solidFill>
              <a:latin typeface="Calibri" pitchFamily="34" charset="0"/>
              <a:ea typeface="宋体" charset="-122"/>
              <a:cs typeface="+mn-cs"/>
            </a:defRPr>
          </a:lvl2pPr>
          <a:lvl3pPr marL="914400" algn="l" rtl="0" fontAlgn="base">
            <a:spcBef>
              <a:spcPct val="0"/>
            </a:spcBef>
            <a:spcAft>
              <a:spcPct val="0"/>
            </a:spcAft>
            <a:defRPr kern="1200">
              <a:solidFill>
                <a:schemeClr val="tx1"/>
              </a:solidFill>
              <a:latin typeface="Calibri" pitchFamily="34" charset="0"/>
              <a:ea typeface="宋体" charset="-122"/>
              <a:cs typeface="+mn-cs"/>
            </a:defRPr>
          </a:lvl3pPr>
          <a:lvl4pPr marL="1371600" algn="l" rtl="0" fontAlgn="base">
            <a:spcBef>
              <a:spcPct val="0"/>
            </a:spcBef>
            <a:spcAft>
              <a:spcPct val="0"/>
            </a:spcAft>
            <a:defRPr kern="1200">
              <a:solidFill>
                <a:schemeClr val="tx1"/>
              </a:solidFill>
              <a:latin typeface="Calibri" pitchFamily="34" charset="0"/>
              <a:ea typeface="宋体" charset="-122"/>
              <a:cs typeface="+mn-cs"/>
            </a:defRPr>
          </a:lvl4pPr>
          <a:lvl5pPr marL="1828800" algn="l" rtl="0" fontAlgn="base">
            <a:spcBef>
              <a:spcPct val="0"/>
            </a:spcBef>
            <a:spcAft>
              <a:spcPct val="0"/>
            </a:spcAft>
            <a:defRPr kern="1200">
              <a:solidFill>
                <a:schemeClr val="tx1"/>
              </a:solidFill>
              <a:latin typeface="Calibri" pitchFamily="34" charset="0"/>
              <a:ea typeface="宋体" charset="-122"/>
              <a:cs typeface="+mn-cs"/>
            </a:defRPr>
          </a:lvl5pPr>
          <a:lvl6pPr marL="2286000" algn="l" defTabSz="914400" rtl="0" eaLnBrk="1" latinLnBrk="0" hangingPunct="1">
            <a:defRPr kern="1200">
              <a:solidFill>
                <a:schemeClr val="tx1"/>
              </a:solidFill>
              <a:latin typeface="Calibri" pitchFamily="34" charset="0"/>
              <a:ea typeface="宋体" charset="-122"/>
              <a:cs typeface="+mn-cs"/>
            </a:defRPr>
          </a:lvl6pPr>
          <a:lvl7pPr marL="2743200" algn="l" defTabSz="914400" rtl="0" eaLnBrk="1" latinLnBrk="0" hangingPunct="1">
            <a:defRPr kern="1200">
              <a:solidFill>
                <a:schemeClr val="tx1"/>
              </a:solidFill>
              <a:latin typeface="Calibri" pitchFamily="34" charset="0"/>
              <a:ea typeface="宋体" charset="-122"/>
              <a:cs typeface="+mn-cs"/>
            </a:defRPr>
          </a:lvl7pPr>
          <a:lvl8pPr marL="3200400" algn="l" defTabSz="914400" rtl="0" eaLnBrk="1" latinLnBrk="0" hangingPunct="1">
            <a:defRPr kern="1200">
              <a:solidFill>
                <a:schemeClr val="tx1"/>
              </a:solidFill>
              <a:latin typeface="Calibri" pitchFamily="34" charset="0"/>
              <a:ea typeface="宋体" charset="-122"/>
              <a:cs typeface="+mn-cs"/>
            </a:defRPr>
          </a:lvl8pPr>
          <a:lvl9pPr marL="3657600" algn="l" defTabSz="914400" rtl="0" eaLnBrk="1" latinLnBrk="0" hangingPunct="1">
            <a:defRPr kern="1200">
              <a:solidFill>
                <a:schemeClr val="tx1"/>
              </a:solidFill>
              <a:latin typeface="Calibri" pitchFamily="34" charset="0"/>
              <a:ea typeface="宋体" charset="-122"/>
              <a:cs typeface="+mn-cs"/>
            </a:defRPr>
          </a:lvl9pPr>
        </a:lstStyle>
        <a:p xmlns:a="http://schemas.openxmlformats.org/drawingml/2006/main">
          <a:r>
            <a:rPr kumimoji="1" lang="en-US" altLang="zh-CN" dirty="0" smtClean="0">
              <a:solidFill>
                <a:srgbClr val="FF0000"/>
              </a:solidFill>
              <a:latin typeface="黑体"/>
              <a:ea typeface="黑体"/>
              <a:cs typeface="黑体"/>
            </a:rPr>
            <a:t>×1000</a:t>
          </a:r>
          <a:r>
            <a:rPr kumimoji="1" lang="zh-CN" altLang="en-US" dirty="0" smtClean="0">
              <a:solidFill>
                <a:srgbClr val="FF0000"/>
              </a:solidFill>
              <a:latin typeface="黑体"/>
              <a:ea typeface="黑体"/>
              <a:cs typeface="黑体"/>
            </a:rPr>
            <a:t>倍</a:t>
          </a:r>
          <a:endParaRPr kumimoji="1" lang="zh-CN" altLang="en-US" dirty="0">
            <a:solidFill>
              <a:srgbClr val="FF0000"/>
            </a:solidFill>
            <a:latin typeface="黑体"/>
            <a:ea typeface="黑体"/>
            <a:cs typeface="黑体"/>
          </a:endParaRPr>
        </a:p>
      </cdr:txBody>
    </cdr:sp>
  </cdr:relSizeAnchor>
  <cdr:relSizeAnchor xmlns:cdr="http://schemas.openxmlformats.org/drawingml/2006/chartDrawing">
    <cdr:from>
      <cdr:x>0.78125</cdr:x>
      <cdr:y>0.8277</cdr:y>
    </cdr:from>
    <cdr:to>
      <cdr:x>0.96875</cdr:x>
      <cdr:y>0.89453</cdr:y>
    </cdr:to>
    <cdr:sp macro="" textlink="">
      <cdr:nvSpPr>
        <cdr:cNvPr id="7" name="文本框 6"/>
        <cdr:cNvSpPr txBox="1"/>
      </cdr:nvSpPr>
      <cdr:spPr>
        <a:xfrm xmlns:a="http://schemas.openxmlformats.org/drawingml/2006/main">
          <a:off x="3600400" y="3240360"/>
          <a:ext cx="864096" cy="26161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zh-CN"/>
          </a:defPPr>
          <a:lvl1pPr algn="l" rtl="0" fontAlgn="base">
            <a:spcBef>
              <a:spcPct val="0"/>
            </a:spcBef>
            <a:spcAft>
              <a:spcPct val="0"/>
            </a:spcAft>
            <a:defRPr kern="1200">
              <a:solidFill>
                <a:schemeClr val="tx1"/>
              </a:solidFill>
              <a:latin typeface="Calibri" pitchFamily="34" charset="0"/>
              <a:ea typeface="宋体" charset="-122"/>
              <a:cs typeface="+mn-cs"/>
            </a:defRPr>
          </a:lvl1pPr>
          <a:lvl2pPr marL="457200" algn="l" rtl="0" fontAlgn="base">
            <a:spcBef>
              <a:spcPct val="0"/>
            </a:spcBef>
            <a:spcAft>
              <a:spcPct val="0"/>
            </a:spcAft>
            <a:defRPr kern="1200">
              <a:solidFill>
                <a:schemeClr val="tx1"/>
              </a:solidFill>
              <a:latin typeface="Calibri" pitchFamily="34" charset="0"/>
              <a:ea typeface="宋体" charset="-122"/>
              <a:cs typeface="+mn-cs"/>
            </a:defRPr>
          </a:lvl2pPr>
          <a:lvl3pPr marL="914400" algn="l" rtl="0" fontAlgn="base">
            <a:spcBef>
              <a:spcPct val="0"/>
            </a:spcBef>
            <a:spcAft>
              <a:spcPct val="0"/>
            </a:spcAft>
            <a:defRPr kern="1200">
              <a:solidFill>
                <a:schemeClr val="tx1"/>
              </a:solidFill>
              <a:latin typeface="Calibri" pitchFamily="34" charset="0"/>
              <a:ea typeface="宋体" charset="-122"/>
              <a:cs typeface="+mn-cs"/>
            </a:defRPr>
          </a:lvl3pPr>
          <a:lvl4pPr marL="1371600" algn="l" rtl="0" fontAlgn="base">
            <a:spcBef>
              <a:spcPct val="0"/>
            </a:spcBef>
            <a:spcAft>
              <a:spcPct val="0"/>
            </a:spcAft>
            <a:defRPr kern="1200">
              <a:solidFill>
                <a:schemeClr val="tx1"/>
              </a:solidFill>
              <a:latin typeface="Calibri" pitchFamily="34" charset="0"/>
              <a:ea typeface="宋体" charset="-122"/>
              <a:cs typeface="+mn-cs"/>
            </a:defRPr>
          </a:lvl4pPr>
          <a:lvl5pPr marL="1828800" algn="l" rtl="0" fontAlgn="base">
            <a:spcBef>
              <a:spcPct val="0"/>
            </a:spcBef>
            <a:spcAft>
              <a:spcPct val="0"/>
            </a:spcAft>
            <a:defRPr kern="1200">
              <a:solidFill>
                <a:schemeClr val="tx1"/>
              </a:solidFill>
              <a:latin typeface="Calibri" pitchFamily="34" charset="0"/>
              <a:ea typeface="宋体" charset="-122"/>
              <a:cs typeface="+mn-cs"/>
            </a:defRPr>
          </a:lvl5pPr>
          <a:lvl6pPr marL="2286000" algn="l" defTabSz="914400" rtl="0" eaLnBrk="1" latinLnBrk="0" hangingPunct="1">
            <a:defRPr kern="1200">
              <a:solidFill>
                <a:schemeClr val="tx1"/>
              </a:solidFill>
              <a:latin typeface="Calibri" pitchFamily="34" charset="0"/>
              <a:ea typeface="宋体" charset="-122"/>
              <a:cs typeface="+mn-cs"/>
            </a:defRPr>
          </a:lvl6pPr>
          <a:lvl7pPr marL="2743200" algn="l" defTabSz="914400" rtl="0" eaLnBrk="1" latinLnBrk="0" hangingPunct="1">
            <a:defRPr kern="1200">
              <a:solidFill>
                <a:schemeClr val="tx1"/>
              </a:solidFill>
              <a:latin typeface="Calibri" pitchFamily="34" charset="0"/>
              <a:ea typeface="宋体" charset="-122"/>
              <a:cs typeface="+mn-cs"/>
            </a:defRPr>
          </a:lvl7pPr>
          <a:lvl8pPr marL="3200400" algn="l" defTabSz="914400" rtl="0" eaLnBrk="1" latinLnBrk="0" hangingPunct="1">
            <a:defRPr kern="1200">
              <a:solidFill>
                <a:schemeClr val="tx1"/>
              </a:solidFill>
              <a:latin typeface="Calibri" pitchFamily="34" charset="0"/>
              <a:ea typeface="宋体" charset="-122"/>
              <a:cs typeface="+mn-cs"/>
            </a:defRPr>
          </a:lvl8pPr>
          <a:lvl9pPr marL="3657600" algn="l" defTabSz="914400" rtl="0" eaLnBrk="1" latinLnBrk="0" hangingPunct="1">
            <a:defRPr kern="1200">
              <a:solidFill>
                <a:schemeClr val="tx1"/>
              </a:solidFill>
              <a:latin typeface="Calibri" pitchFamily="34" charset="0"/>
              <a:ea typeface="宋体" charset="-122"/>
              <a:cs typeface="+mn-cs"/>
            </a:defRPr>
          </a:lvl9pPr>
        </a:lstStyle>
        <a:p xmlns:a="http://schemas.openxmlformats.org/drawingml/2006/main">
          <a:r>
            <a:rPr kumimoji="1" lang="en-US" altLang="zh-CN" dirty="0" smtClean="0">
              <a:solidFill>
                <a:srgbClr val="FF0000"/>
              </a:solidFill>
              <a:latin typeface="黑体"/>
              <a:ea typeface="黑体"/>
              <a:cs typeface="黑体"/>
            </a:rPr>
            <a:t>×100</a:t>
          </a:r>
          <a:r>
            <a:rPr kumimoji="1" lang="zh-CN" altLang="en-US" dirty="0" smtClean="0">
              <a:solidFill>
                <a:srgbClr val="FF0000"/>
              </a:solidFill>
              <a:latin typeface="黑体"/>
              <a:ea typeface="黑体"/>
              <a:cs typeface="黑体"/>
            </a:rPr>
            <a:t>万倍</a:t>
          </a:r>
          <a:endParaRPr kumimoji="1" lang="zh-CN" altLang="en-US" dirty="0">
            <a:solidFill>
              <a:srgbClr val="FF0000"/>
            </a:solidFill>
            <a:latin typeface="黑体"/>
            <a:ea typeface="黑体"/>
            <a:cs typeface="黑体"/>
          </a:endParaRPr>
        </a:p>
      </cdr:txBody>
    </cdr:sp>
  </cdr:relSizeAnchor>
  <cdr:relSizeAnchor xmlns:cdr="http://schemas.openxmlformats.org/drawingml/2006/chartDrawing">
    <cdr:from>
      <cdr:x>0.84375</cdr:x>
      <cdr:y>0.44144</cdr:y>
    </cdr:from>
    <cdr:to>
      <cdr:x>0.92969</cdr:x>
      <cdr:y>0.44294</cdr:y>
    </cdr:to>
    <cdr:cxnSp macro="">
      <cdr:nvCxnSpPr>
        <cdr:cNvPr id="10" name="直线连接符 9"/>
        <cdr:cNvCxnSpPr/>
      </cdr:nvCxnSpPr>
      <cdr:spPr>
        <a:xfrm xmlns:a="http://schemas.openxmlformats.org/drawingml/2006/main" flipV="1">
          <a:off x="3888432" y="1728192"/>
          <a:ext cx="396044" cy="5871"/>
        </a:xfrm>
        <a:prstGeom xmlns:a="http://schemas.openxmlformats.org/drawingml/2006/main" prst="line">
          <a:avLst/>
        </a:prstGeom>
        <a:ln xmlns:a="http://schemas.openxmlformats.org/drawingml/2006/main" w="38100" cmpd="sng">
          <a:solidFill>
            <a:srgbClr val="FF0000"/>
          </a:solidFill>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0.34375</cdr:x>
      <cdr:y>0.64377</cdr:y>
    </cdr:from>
    <cdr:to>
      <cdr:x>0.42969</cdr:x>
      <cdr:y>0.64527</cdr:y>
    </cdr:to>
    <cdr:cxnSp macro="">
      <cdr:nvCxnSpPr>
        <cdr:cNvPr id="11" name="直线连接符 10"/>
        <cdr:cNvCxnSpPr/>
      </cdr:nvCxnSpPr>
      <cdr:spPr>
        <a:xfrm xmlns:a="http://schemas.openxmlformats.org/drawingml/2006/main" flipV="1">
          <a:off x="1584176" y="2520280"/>
          <a:ext cx="396044" cy="5871"/>
        </a:xfrm>
        <a:prstGeom xmlns:a="http://schemas.openxmlformats.org/drawingml/2006/main" prst="line">
          <a:avLst/>
        </a:prstGeom>
        <a:ln xmlns:a="http://schemas.openxmlformats.org/drawingml/2006/main" w="38100" cmpd="sng">
          <a:solidFill>
            <a:srgbClr val="FF0000"/>
          </a:solidFill>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0.625</cdr:x>
      <cdr:y>0.45984</cdr:y>
    </cdr:from>
    <cdr:to>
      <cdr:x>0.625</cdr:x>
      <cdr:y>0.45984</cdr:y>
    </cdr:to>
    <cdr:cxnSp macro="">
      <cdr:nvCxnSpPr>
        <cdr:cNvPr id="12" name="直线连接符 11"/>
        <cdr:cNvCxnSpPr/>
      </cdr:nvCxnSpPr>
      <cdr:spPr>
        <a:xfrm xmlns:a="http://schemas.openxmlformats.org/drawingml/2006/main">
          <a:off x="2880320" y="1800200"/>
          <a:ext cx="0" cy="0"/>
        </a:xfrm>
        <a:prstGeom xmlns:a="http://schemas.openxmlformats.org/drawingml/2006/main" prst="line">
          <a:avLst/>
        </a:prstGeom>
        <a:ln xmlns:a="http://schemas.openxmlformats.org/drawingml/2006/main" w="38100" cmpd="sng">
          <a:solidFill>
            <a:srgbClr val="FF0000"/>
          </a:solidFill>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zh-CN" altLang="en-US"/>
          </a:p>
        </p:txBody>
      </p:sp>
      <p:sp>
        <p:nvSpPr>
          <p:cNvPr id="1331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8DE6730C-3868-4874-B2A0-27A3321D1419}" type="datetimeFigureOut">
              <a:rPr lang="zh-CN" altLang="en-US"/>
              <a:pPr>
                <a:defRPr/>
              </a:pPr>
              <a:t>19/12/22</a:t>
            </a:fld>
            <a:endParaRPr lang="en-US" altLang="zh-CN"/>
          </a:p>
        </p:txBody>
      </p:sp>
      <p:sp>
        <p:nvSpPr>
          <p:cNvPr id="12292"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p:spPr>
      </p:sp>
      <p:sp>
        <p:nvSpPr>
          <p:cNvPr id="1331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1331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ltLang="zh-CN"/>
          </a:p>
        </p:txBody>
      </p:sp>
      <p:sp>
        <p:nvSpPr>
          <p:cNvPr id="1331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BCC22209-6F7A-4AB9-8AF0-BF83C3A7BFFB}" type="slidenum">
              <a:rPr lang="zh-CN" altLang="en-US"/>
              <a:pPr>
                <a:defRPr/>
              </a:pPr>
              <a:t>‹#›</a:t>
            </a:fld>
            <a:endParaRPr lang="en-US" altLang="zh-CN"/>
          </a:p>
        </p:txBody>
      </p:sp>
    </p:spTree>
    <p:extLst>
      <p:ext uri="{BB962C8B-B14F-4D97-AF65-F5344CB8AC3E}">
        <p14:creationId xmlns:p14="http://schemas.microsoft.com/office/powerpoint/2010/main" val="15379890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宋体" charset="-122"/>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宋体" charset="-122"/>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宋体" charset="-122"/>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宋体" charset="-122"/>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宋体"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pPr>
              <a:defRPr/>
            </a:pPr>
            <a:fld id="{BCC22209-6F7A-4AB9-8AF0-BF83C3A7BFFB}" type="slidenum">
              <a:rPr lang="zh-CN" altLang="en-US" smtClean="0"/>
              <a:pPr>
                <a:defRPr/>
              </a:pPr>
              <a:t>1</a:t>
            </a:fld>
            <a:endParaRPr lang="en-US" altLang="zh-CN"/>
          </a:p>
        </p:txBody>
      </p:sp>
    </p:spTree>
    <p:extLst>
      <p:ext uri="{BB962C8B-B14F-4D97-AF65-F5344CB8AC3E}">
        <p14:creationId xmlns:p14="http://schemas.microsoft.com/office/powerpoint/2010/main" val="30960275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pPr>
              <a:defRPr/>
            </a:pPr>
            <a:fld id="{BCC22209-6F7A-4AB9-8AF0-BF83C3A7BFFB}" type="slidenum">
              <a:rPr lang="zh-CN" altLang="en-US" smtClean="0"/>
              <a:pPr>
                <a:defRPr/>
              </a:pPr>
              <a:t>40</a:t>
            </a:fld>
            <a:endParaRPr lang="en-US" altLang="zh-CN"/>
          </a:p>
        </p:txBody>
      </p:sp>
    </p:spTree>
    <p:extLst>
      <p:ext uri="{BB962C8B-B14F-4D97-AF65-F5344CB8AC3E}">
        <p14:creationId xmlns:p14="http://schemas.microsoft.com/office/powerpoint/2010/main" val="36724479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marL="0" indent="0">
              <a:buNone/>
            </a:pPr>
            <a:endParaRPr lang="zh-CN" altLang="en-US"/>
          </a:p>
        </p:txBody>
      </p:sp>
      <p:sp>
        <p:nvSpPr>
          <p:cNvPr id="4" name="灯片编号占位符 3"/>
          <p:cNvSpPr>
            <a:spLocks noGrp="1"/>
          </p:cNvSpPr>
          <p:nvPr>
            <p:ph type="sldNum" sz="quarter" idx="10"/>
          </p:nvPr>
        </p:nvSpPr>
        <p:spPr/>
        <p:txBody>
          <a:bodyPr/>
          <a:lstStyle/>
          <a:p>
            <a:fld id="{B17E8A49-2A2F-4F58-8571-38475C46B25A}" type="slidenum">
              <a:rPr lang="zh-CN" altLang="en-US" smtClean="0"/>
              <a:pPr/>
              <a:t>46</a:t>
            </a:fld>
            <a:endParaRPr lang="zh-CN" altLang="en-US"/>
          </a:p>
        </p:txBody>
      </p:sp>
    </p:spTree>
    <p:extLst>
      <p:ext uri="{BB962C8B-B14F-4D97-AF65-F5344CB8AC3E}">
        <p14:creationId xmlns:p14="http://schemas.microsoft.com/office/powerpoint/2010/main" val="25927137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幻灯片图像占位符 1"/>
          <p:cNvSpPr>
            <a:spLocks noGrp="1" noRot="1" noChangeAspect="1" noChangeArrowheads="1" noTextEdit="1"/>
          </p:cNvSpPr>
          <p:nvPr>
            <p:ph type="sldImg" idx="4294967295"/>
          </p:nvPr>
        </p:nvSpPr>
        <p:spPr>
          <a:xfrm>
            <a:off x="571500" y="642938"/>
            <a:ext cx="5716588" cy="3216275"/>
          </a:xfrm>
          <a:ln/>
        </p:spPr>
      </p:sp>
      <p:sp>
        <p:nvSpPr>
          <p:cNvPr id="82946" name="备注占位符 2"/>
          <p:cNvSpPr>
            <a:spLocks noGrp="1" noChangeArrowheads="1"/>
          </p:cNvSpPr>
          <p:nvPr>
            <p:ph type="body" idx="4294967295"/>
          </p:nvPr>
        </p:nvSpPr>
        <p:spPr/>
        <p:txBody>
          <a:bodyPr/>
          <a:lstStyle/>
          <a:p>
            <a:r>
              <a:rPr lang="zh-CN" altLang="en-US">
                <a:latin typeface="Times New Roman" charset="0"/>
                <a:ea typeface="宋体" charset="0"/>
                <a:cs typeface="宋体" charset="0"/>
              </a:rPr>
              <a:t>谢谢大家！</a:t>
            </a:r>
          </a:p>
        </p:txBody>
      </p:sp>
      <p:sp>
        <p:nvSpPr>
          <p:cNvPr id="82947" name="灯片编号占位符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fld id="{2F69CB2A-2B38-334F-BAAA-05CB15BCF5D7}" type="slidenum">
              <a:rPr lang="zh-CN" altLang="en-US" sz="3600">
                <a:solidFill>
                  <a:srgbClr val="000066"/>
                </a:solidFill>
                <a:latin typeface="黑体" charset="0"/>
                <a:ea typeface="黑体" charset="0"/>
                <a:cs typeface="黑体" charset="0"/>
              </a:rPr>
              <a:pPr algn="l"/>
              <a:t>47</a:t>
            </a:fld>
            <a:endParaRPr lang="zh-CN" altLang="en-US" sz="3600">
              <a:solidFill>
                <a:srgbClr val="000066"/>
              </a:solidFill>
              <a:latin typeface="黑体" charset="0"/>
              <a:ea typeface="黑体" charset="0"/>
              <a:cs typeface="黑体"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zh-CN" altLang="en-US" dirty="0" smtClean="0"/>
              <a:t>古代欧洲流行占星术，认为流行病也是因为星体影响所产生的，因此中世纪的意大利人将流行病称为 </a:t>
            </a:r>
            <a:r>
              <a:rPr lang="en-US" altLang="zh-CN" dirty="0" smtClean="0"/>
              <a:t>influenza </a:t>
            </a:r>
            <a:r>
              <a:rPr lang="zh-CN" altLang="en-US" dirty="0" smtClean="0"/>
              <a:t>，与英语单词 </a:t>
            </a:r>
            <a:r>
              <a:rPr lang="en-US" altLang="zh-CN" dirty="0" smtClean="0"/>
              <a:t>influence </a:t>
            </a:r>
            <a:r>
              <a:rPr lang="zh-CN" altLang="en-US" dirty="0" smtClean="0"/>
              <a:t>（影响）同源，都来自拉丁语 </a:t>
            </a:r>
            <a:r>
              <a:rPr lang="en-US" altLang="zh-CN" dirty="0" err="1" smtClean="0"/>
              <a:t>influentia</a:t>
            </a:r>
            <a:r>
              <a:rPr lang="en-US" altLang="zh-CN" dirty="0" smtClean="0"/>
              <a:t> </a:t>
            </a:r>
            <a:r>
              <a:rPr lang="zh-CN" altLang="en-US" dirty="0" smtClean="0"/>
              <a:t>。</a:t>
            </a:r>
          </a:p>
          <a:p>
            <a:endParaRPr lang="zh-CN" altLang="en-US" dirty="0"/>
          </a:p>
        </p:txBody>
      </p:sp>
      <p:sp>
        <p:nvSpPr>
          <p:cNvPr id="4" name="灯片编号占位符 3"/>
          <p:cNvSpPr>
            <a:spLocks noGrp="1"/>
          </p:cNvSpPr>
          <p:nvPr>
            <p:ph type="sldNum" sz="quarter" idx="10"/>
          </p:nvPr>
        </p:nvSpPr>
        <p:spPr/>
        <p:txBody>
          <a:bodyPr/>
          <a:lstStyle/>
          <a:p>
            <a:fld id="{B17E8A49-2A2F-4F58-8571-38475C46B25A}" type="slidenum">
              <a:rPr lang="zh-CN" altLang="en-US" smtClean="0"/>
              <a:pPr/>
              <a:t>3</a:t>
            </a:fld>
            <a:endParaRPr lang="zh-CN" altLang="en-US"/>
          </a:p>
        </p:txBody>
      </p:sp>
    </p:spTree>
    <p:extLst>
      <p:ext uri="{BB962C8B-B14F-4D97-AF65-F5344CB8AC3E}">
        <p14:creationId xmlns:p14="http://schemas.microsoft.com/office/powerpoint/2010/main" val="17324247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89113" y="974725"/>
            <a:ext cx="8655051" cy="4868863"/>
          </a:xfrm>
        </p:spPr>
      </p:sp>
      <p:sp>
        <p:nvSpPr>
          <p:cNvPr id="3" name="Notes Placeholder 2"/>
          <p:cNvSpPr>
            <a:spLocks noGrp="1"/>
          </p:cNvSpPr>
          <p:nvPr>
            <p:ph type="body" idx="1"/>
          </p:nvPr>
        </p:nvSpPr>
        <p:spPr/>
        <p:txBody>
          <a:bodyPr/>
          <a:lstStyle/>
          <a:p>
            <a:pPr>
              <a:lnSpc>
                <a:spcPct val="90000"/>
              </a:lnSpc>
            </a:pPr>
            <a:r>
              <a:rPr lang="en-GB" b="1" dirty="0"/>
              <a:t>RNA virus</a:t>
            </a:r>
          </a:p>
          <a:p>
            <a:pPr>
              <a:lnSpc>
                <a:spcPct val="90000"/>
              </a:lnSpc>
            </a:pPr>
            <a:r>
              <a:rPr lang="en-GB" b="1" dirty="0"/>
              <a:t>Influenza A, B &amp; C; B &amp; C infect humans only</a:t>
            </a:r>
          </a:p>
          <a:p>
            <a:pPr>
              <a:lnSpc>
                <a:spcPct val="90000"/>
              </a:lnSpc>
            </a:pPr>
            <a:r>
              <a:rPr lang="en-GB" b="1" dirty="0"/>
              <a:t>Antigenic Drift</a:t>
            </a:r>
          </a:p>
          <a:p>
            <a:pPr>
              <a:lnSpc>
                <a:spcPct val="90000"/>
              </a:lnSpc>
            </a:pPr>
            <a:r>
              <a:rPr lang="en-US" dirty="0"/>
              <a:t>mutations in two key viral genes due to an error-prone RNA polymerase</a:t>
            </a:r>
          </a:p>
          <a:p>
            <a:pPr>
              <a:lnSpc>
                <a:spcPct val="90000"/>
              </a:lnSpc>
            </a:pPr>
            <a:endParaRPr lang="en-US" b="1" dirty="0"/>
          </a:p>
          <a:p>
            <a:pPr>
              <a:lnSpc>
                <a:spcPct val="90000"/>
              </a:lnSpc>
            </a:pPr>
            <a:r>
              <a:rPr lang="en-US" b="1" dirty="0"/>
              <a:t>Antigenic Shift</a:t>
            </a:r>
          </a:p>
          <a:p>
            <a:r>
              <a:rPr lang="en-US" dirty="0"/>
              <a:t>new and particularly virulent strains of influenza arise, which cause worldwide pandemics that are accompanied by greatly increased death tolls</a:t>
            </a:r>
          </a:p>
          <a:p>
            <a:r>
              <a:rPr lang="en-US" dirty="0"/>
              <a:t>humans are infected with avian influenza viruses or viruses that contain a combination of genes from human and avian sources</a:t>
            </a:r>
            <a:endParaRPr lang="en-GB" b="1" dirty="0"/>
          </a:p>
          <a:p>
            <a:pPr lvl="1">
              <a:lnSpc>
                <a:spcPct val="90000"/>
              </a:lnSpc>
            </a:pPr>
            <a:endParaRPr lang="en-GB" b="1" dirty="0"/>
          </a:p>
          <a:p>
            <a:pPr marL="0" indent="0">
              <a:buNone/>
            </a:pPr>
            <a:endParaRPr lang="en-GB" dirty="0"/>
          </a:p>
        </p:txBody>
      </p:sp>
      <p:sp>
        <p:nvSpPr>
          <p:cNvPr id="4" name="Slide Number Placeholder 3"/>
          <p:cNvSpPr>
            <a:spLocks noGrp="1"/>
          </p:cNvSpPr>
          <p:nvPr>
            <p:ph type="sldNum" sz="quarter" idx="10"/>
          </p:nvPr>
        </p:nvSpPr>
        <p:spPr>
          <a:xfrm>
            <a:off x="2875118" y="12333044"/>
            <a:ext cx="2200307" cy="649691"/>
          </a:xfrm>
          <a:prstGeom prst="rect">
            <a:avLst/>
          </a:prstGeom>
        </p:spPr>
        <p:txBody>
          <a:bodyPr lIns="100252" tIns="50126" rIns="100252" bIns="50126"/>
          <a:lstStyle/>
          <a:p>
            <a:fld id="{84CBC01A-ADEE-4BD1-8370-3F32F538FE6C}"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30586011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en-US" altLang="zh-CN" dirty="0"/>
              <a:t>5</a:t>
            </a:r>
            <a:r>
              <a:rPr lang="zh-CN" altLang="en-US" dirty="0"/>
              <a:t>次流感大流行依次为</a:t>
            </a:r>
            <a:endParaRPr lang="en-US" altLang="zh-CN" dirty="0"/>
          </a:p>
          <a:p>
            <a:pPr marL="228600" indent="-228600">
              <a:buAutoNum type="arabicPeriod"/>
            </a:pPr>
            <a:r>
              <a:rPr lang="en-US" altLang="zh-CN" dirty="0"/>
              <a:t>1918</a:t>
            </a:r>
            <a:r>
              <a:rPr lang="zh-CN" altLang="en-US" dirty="0"/>
              <a:t>“西班牙大流感”，全球流行，保守估计死亡</a:t>
            </a:r>
            <a:r>
              <a:rPr lang="en-US" altLang="zh-CN" dirty="0"/>
              <a:t>5</a:t>
            </a:r>
            <a:r>
              <a:rPr lang="zh-CN" altLang="en-US" dirty="0"/>
              <a:t>千万人。因一战时各国禁止报道疫情信息，只有中立国西班牙媒体可以自由报道，因而称这次流感为“</a:t>
            </a:r>
            <a:r>
              <a:rPr lang="en-US" altLang="zh-CN" dirty="0"/>
              <a:t>1918</a:t>
            </a:r>
            <a:r>
              <a:rPr lang="zh-CN" altLang="en-US" dirty="0"/>
              <a:t>西班牙大流感”。</a:t>
            </a:r>
            <a:endParaRPr lang="en-US" altLang="zh-CN" dirty="0"/>
          </a:p>
          <a:p>
            <a:pPr marL="228600" indent="-228600">
              <a:buAutoNum type="arabicPeriod"/>
            </a:pPr>
            <a:r>
              <a:rPr lang="en-US" altLang="zh-CN" dirty="0"/>
              <a:t>1957</a:t>
            </a:r>
            <a:r>
              <a:rPr lang="zh-CN" altLang="en-US" dirty="0"/>
              <a:t>，“亚洲流感”，首先报道于香港，起源于中国贵州，</a:t>
            </a:r>
            <a:r>
              <a:rPr lang="en-US" altLang="zh-CN" dirty="0"/>
              <a:t>H2N2</a:t>
            </a:r>
            <a:r>
              <a:rPr lang="zh-CN" altLang="en-US" dirty="0"/>
              <a:t>。</a:t>
            </a:r>
            <a:endParaRPr lang="en-US" altLang="zh-CN" dirty="0"/>
          </a:p>
          <a:p>
            <a:pPr marL="228600" indent="-228600">
              <a:buAutoNum type="arabicPeriod"/>
            </a:pPr>
            <a:r>
              <a:rPr lang="en-US" altLang="zh-CN" dirty="0"/>
              <a:t>1968</a:t>
            </a:r>
            <a:r>
              <a:rPr lang="zh-CN" altLang="en-US" dirty="0"/>
              <a:t>，“香港流感”，香港首先爆发，秋季传播到全球</a:t>
            </a:r>
            <a:endParaRPr lang="en-US" altLang="zh-CN" dirty="0"/>
          </a:p>
          <a:p>
            <a:pPr marL="228600" indent="-228600">
              <a:buAutoNum type="arabicPeriod"/>
            </a:pPr>
            <a:r>
              <a:rPr lang="en-US" altLang="zh-CN" dirty="0"/>
              <a:t>1976</a:t>
            </a:r>
            <a:r>
              <a:rPr lang="zh-CN" altLang="en-US" dirty="0"/>
              <a:t>，“俄罗斯流感”，较温和，在传入俄罗斯前已经在中国流行了几个月。</a:t>
            </a:r>
            <a:endParaRPr lang="en-US" altLang="zh-CN" dirty="0"/>
          </a:p>
          <a:p>
            <a:pPr marL="228600" indent="-228600">
              <a:buAutoNum type="arabicPeriod"/>
            </a:pPr>
            <a:r>
              <a:rPr lang="en-US" altLang="zh-CN" dirty="0"/>
              <a:t>2009</a:t>
            </a:r>
            <a:r>
              <a:rPr lang="zh-CN" altLang="en-US" dirty="0"/>
              <a:t>，“甲流”，首先发现于墨西哥，</a:t>
            </a:r>
            <a:r>
              <a:rPr lang="en-US" altLang="zh-CN" dirty="0"/>
              <a:t>21</a:t>
            </a:r>
            <a:r>
              <a:rPr lang="zh-CN" altLang="en-US" dirty="0"/>
              <a:t>世纪第一次全球大流行</a:t>
            </a:r>
            <a:endParaRPr lang="en-US" altLang="zh-CN" dirty="0"/>
          </a:p>
          <a:p>
            <a:pPr marL="0" indent="0">
              <a:buNone/>
            </a:pPr>
            <a:r>
              <a:rPr lang="zh-CN" altLang="en-US" dirty="0"/>
              <a:t>五次流行中，至少有三次是首先起源于中国地区的，有三次与禽流感病毒有关（直接适应人或者与禽流感基因发生重配）</a:t>
            </a:r>
          </a:p>
        </p:txBody>
      </p:sp>
      <p:sp>
        <p:nvSpPr>
          <p:cNvPr id="4" name="灯片编号占位符 3"/>
          <p:cNvSpPr>
            <a:spLocks noGrp="1"/>
          </p:cNvSpPr>
          <p:nvPr>
            <p:ph type="sldNum" sz="quarter" idx="10"/>
          </p:nvPr>
        </p:nvSpPr>
        <p:spPr/>
        <p:txBody>
          <a:bodyPr/>
          <a:lstStyle/>
          <a:p>
            <a:fld id="{B17E8A49-2A2F-4F58-8571-38475C46B25A}" type="slidenum">
              <a:rPr lang="zh-CN" altLang="en-US" smtClean="0"/>
              <a:pPr/>
              <a:t>10</a:t>
            </a:fld>
            <a:endParaRPr lang="zh-CN" altLang="en-US"/>
          </a:p>
        </p:txBody>
      </p:sp>
    </p:spTree>
    <p:extLst>
      <p:ext uri="{BB962C8B-B14F-4D97-AF65-F5344CB8AC3E}">
        <p14:creationId xmlns:p14="http://schemas.microsoft.com/office/powerpoint/2010/main" val="39499116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a:xfrm>
            <a:off x="-1789113" y="973138"/>
            <a:ext cx="8655051" cy="4868862"/>
          </a:xfrm>
          <a:ln/>
        </p:spPr>
      </p:sp>
      <p:sp>
        <p:nvSpPr>
          <p:cNvPr id="2560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7845" indent="-177845" defTabSz="948507">
              <a:defRPr/>
            </a:pPr>
            <a:r>
              <a:rPr lang="en-US" dirty="0">
                <a:latin typeface="Arial" pitchFamily="34" charset="0"/>
                <a:ea typeface="ＭＳ Ｐゴシック" pitchFamily="34" charset="-128"/>
              </a:rPr>
              <a:t>No notes</a:t>
            </a:r>
          </a:p>
          <a:p>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val="12622072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33316A6-B176-4FBF-99C2-A93E6746576B}" type="slidenum">
              <a:rPr lang="zh-CN" altLang="en-US" smtClean="0"/>
              <a:pPr/>
              <a:t>16</a:t>
            </a:fld>
            <a:endParaRPr lang="zh-CN" altLang="en-US"/>
          </a:p>
        </p:txBody>
      </p:sp>
    </p:spTree>
    <p:extLst>
      <p:ext uri="{BB962C8B-B14F-4D97-AF65-F5344CB8AC3E}">
        <p14:creationId xmlns:p14="http://schemas.microsoft.com/office/powerpoint/2010/main" val="3386949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zh-CN" altLang="en-US" sz="1200" kern="1200" dirty="0">
                <a:solidFill>
                  <a:schemeClr val="tx1"/>
                </a:solidFill>
                <a:latin typeface="Arial" charset="0"/>
                <a:ea typeface="+mn-ea"/>
                <a:cs typeface="Arial" charset="0"/>
              </a:rPr>
              <a:t>儿童是流感的易感人群，儿童流感的发生率是成人的</a:t>
            </a:r>
            <a:r>
              <a:rPr lang="en-US" altLang="zh-CN" sz="1200" kern="1200" dirty="0">
                <a:solidFill>
                  <a:schemeClr val="tx1"/>
                </a:solidFill>
                <a:latin typeface="Arial" charset="0"/>
                <a:ea typeface="+mn-ea"/>
                <a:cs typeface="Arial" charset="0"/>
              </a:rPr>
              <a:t>1.5-3</a:t>
            </a:r>
            <a:r>
              <a:rPr lang="zh-CN" altLang="en-US" sz="1200" kern="1200" dirty="0">
                <a:solidFill>
                  <a:schemeClr val="tx1"/>
                </a:solidFill>
                <a:latin typeface="Arial" charset="0"/>
                <a:ea typeface="+mn-ea"/>
                <a:cs typeface="Arial" charset="0"/>
              </a:rPr>
              <a:t>倍，每</a:t>
            </a:r>
            <a:r>
              <a:rPr lang="en-US" sz="1200" kern="1200" dirty="0">
                <a:solidFill>
                  <a:schemeClr val="tx1"/>
                </a:solidFill>
                <a:latin typeface="Arial" charset="0"/>
                <a:ea typeface="+mn-ea"/>
                <a:cs typeface="Arial" charset="0"/>
              </a:rPr>
              <a:t>3</a:t>
            </a:r>
            <a:r>
              <a:rPr lang="zh-CN" altLang="en-US" sz="1200" kern="1200" dirty="0">
                <a:solidFill>
                  <a:schemeClr val="tx1"/>
                </a:solidFill>
                <a:latin typeface="Arial" charset="0"/>
                <a:ea typeface="+mn-ea"/>
                <a:cs typeface="Arial" charset="0"/>
              </a:rPr>
              <a:t>名儿童中就有</a:t>
            </a:r>
            <a:r>
              <a:rPr lang="en-US" sz="1200" kern="1200" dirty="0">
                <a:solidFill>
                  <a:schemeClr val="tx1"/>
                </a:solidFill>
                <a:latin typeface="Arial" charset="0"/>
                <a:ea typeface="+mn-ea"/>
                <a:cs typeface="Arial" charset="0"/>
              </a:rPr>
              <a:t>1</a:t>
            </a:r>
            <a:r>
              <a:rPr lang="zh-CN" altLang="en-US" sz="1200" kern="1200" dirty="0">
                <a:solidFill>
                  <a:schemeClr val="tx1"/>
                </a:solidFill>
                <a:latin typeface="Arial" charset="0"/>
                <a:ea typeface="+mn-ea"/>
                <a:cs typeface="Arial" charset="0"/>
              </a:rPr>
              <a:t>名感染流感；流感爆发季节，学龄前儿童的感染率超过</a:t>
            </a:r>
            <a:r>
              <a:rPr lang="en-US" sz="1200" kern="1200" dirty="0">
                <a:solidFill>
                  <a:schemeClr val="tx1"/>
                </a:solidFill>
                <a:latin typeface="Arial" charset="0"/>
                <a:ea typeface="+mn-ea"/>
                <a:cs typeface="Arial" charset="0"/>
              </a:rPr>
              <a:t>40%</a:t>
            </a:r>
            <a:r>
              <a:rPr lang="zh-CN" altLang="en-US" sz="1200" kern="1200" dirty="0">
                <a:solidFill>
                  <a:schemeClr val="tx1"/>
                </a:solidFill>
                <a:latin typeface="Arial" charset="0"/>
                <a:ea typeface="+mn-ea"/>
                <a:cs typeface="Arial" charset="0"/>
              </a:rPr>
              <a:t>，小于</a:t>
            </a:r>
            <a:r>
              <a:rPr lang="en-US" sz="1200" kern="1200" dirty="0">
                <a:solidFill>
                  <a:schemeClr val="tx1"/>
                </a:solidFill>
                <a:latin typeface="Arial" charset="0"/>
                <a:ea typeface="+mn-ea"/>
                <a:cs typeface="Arial" charset="0"/>
              </a:rPr>
              <a:t>2</a:t>
            </a:r>
            <a:r>
              <a:rPr lang="zh-CN" altLang="en-US" sz="1200" kern="1200" dirty="0">
                <a:solidFill>
                  <a:schemeClr val="tx1"/>
                </a:solidFill>
                <a:latin typeface="Arial" charset="0"/>
                <a:ea typeface="+mn-ea"/>
                <a:cs typeface="Arial" charset="0"/>
              </a:rPr>
              <a:t>岁的婴幼儿因流感而住院的发生率是</a:t>
            </a:r>
            <a:r>
              <a:rPr lang="en-US" sz="1200" kern="1200" dirty="0">
                <a:solidFill>
                  <a:schemeClr val="tx1"/>
                </a:solidFill>
                <a:latin typeface="Arial" charset="0"/>
                <a:ea typeface="+mn-ea"/>
                <a:cs typeface="Arial" charset="0"/>
              </a:rPr>
              <a:t>2</a:t>
            </a:r>
            <a:r>
              <a:rPr lang="zh-CN" altLang="en-US" sz="1200" kern="1200" dirty="0">
                <a:solidFill>
                  <a:schemeClr val="tx1"/>
                </a:solidFill>
                <a:latin typeface="Arial" charset="0"/>
                <a:ea typeface="+mn-ea"/>
                <a:cs typeface="Arial" charset="0"/>
              </a:rPr>
              <a:t>岁以上年龄组的</a:t>
            </a:r>
            <a:r>
              <a:rPr lang="en-US" sz="1200" kern="1200" dirty="0">
                <a:solidFill>
                  <a:schemeClr val="tx1"/>
                </a:solidFill>
                <a:latin typeface="Arial" charset="0"/>
                <a:ea typeface="+mn-ea"/>
                <a:cs typeface="Arial" charset="0"/>
              </a:rPr>
              <a:t>12</a:t>
            </a:r>
            <a:r>
              <a:rPr lang="zh-CN" altLang="en-US" sz="1200" kern="1200" dirty="0">
                <a:solidFill>
                  <a:schemeClr val="tx1"/>
                </a:solidFill>
                <a:latin typeface="Arial" charset="0"/>
                <a:ea typeface="+mn-ea"/>
                <a:cs typeface="Arial" charset="0"/>
              </a:rPr>
              <a:t>倍。</a:t>
            </a:r>
            <a:endParaRPr lang="en-US" altLang="zh-CN" sz="1200" kern="1200" dirty="0">
              <a:solidFill>
                <a:schemeClr val="tx1"/>
              </a:solidFill>
              <a:latin typeface="Arial" charset="0"/>
              <a:ea typeface="+mn-ea"/>
              <a:cs typeface="Arial"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sz="1200" kern="1200" dirty="0">
                <a:solidFill>
                  <a:schemeClr val="tx1"/>
                </a:solidFill>
                <a:effectLst/>
                <a:latin typeface="Arial" charset="0"/>
                <a:ea typeface="+mn-ea"/>
                <a:cs typeface="Arial" charset="0"/>
              </a:rPr>
              <a:t>ILI</a:t>
            </a:r>
            <a:r>
              <a:rPr lang="zh-CN" altLang="en-US" sz="1200" kern="1200" dirty="0">
                <a:solidFill>
                  <a:schemeClr val="tx1"/>
                </a:solidFill>
                <a:effectLst/>
                <a:latin typeface="Arial" charset="0"/>
                <a:ea typeface="+mn-ea"/>
                <a:cs typeface="Arial" charset="0"/>
              </a:rPr>
              <a:t>（流感样症状）</a:t>
            </a:r>
            <a:endParaRPr lang="zh-CN" altLang="zh-CN" sz="1200" kern="1200" dirty="0">
              <a:solidFill>
                <a:schemeClr val="tx1"/>
              </a:solidFill>
              <a:effectLst/>
              <a:latin typeface="Arial" charset="0"/>
              <a:ea typeface="+mn-ea"/>
              <a:cs typeface="Arial" charset="0"/>
            </a:endParaRPr>
          </a:p>
        </p:txBody>
      </p:sp>
      <p:sp>
        <p:nvSpPr>
          <p:cNvPr id="4" name="灯片编号占位符 3"/>
          <p:cNvSpPr>
            <a:spLocks noGrp="1"/>
          </p:cNvSpPr>
          <p:nvPr>
            <p:ph type="sldNum" sz="quarter" idx="10"/>
          </p:nvPr>
        </p:nvSpPr>
        <p:spPr/>
        <p:txBody>
          <a:bodyPr/>
          <a:lstStyle/>
          <a:p>
            <a:pPr>
              <a:defRPr/>
            </a:pPr>
            <a:fld id="{94702B83-1C47-47E6-9CDF-3B7B94FC9FAA}" type="slidenum">
              <a:rPr lang="en-US" altLang="zh-CN" smtClean="0"/>
              <a:pPr>
                <a:defRPr/>
              </a:pPr>
              <a:t>17</a:t>
            </a:fld>
            <a:endParaRPr lang="en-US" altLang="zh-C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en-US" altLang="zh-CN"/>
              <a:t>Though the colloidal gold method is fast, but is of low sensitivity,This study in 2013 evaluated 5 commcerial colloidal gold –based diagnosis kit. </a:t>
            </a:r>
          </a:p>
          <a:p>
            <a:endParaRPr lang="en-US" altLang="zh-CN"/>
          </a:p>
          <a:p>
            <a:r>
              <a:rPr lang="en-US" altLang="zh-CN"/>
              <a:t>So if a patient is negative to immue colloidal gold assay, you can not exclude the possibility of flu infection,</a:t>
            </a:r>
            <a:endParaRPr lang="zh-CN" altLang="en-US"/>
          </a:p>
        </p:txBody>
      </p:sp>
      <p:sp>
        <p:nvSpPr>
          <p:cNvPr id="4" name="灯片编号占位符 3"/>
          <p:cNvSpPr>
            <a:spLocks noGrp="1"/>
          </p:cNvSpPr>
          <p:nvPr>
            <p:ph type="sldNum" sz="quarter" idx="5"/>
          </p:nvPr>
        </p:nvSpPr>
        <p:spPr/>
        <p:txBody>
          <a:bodyPr/>
          <a:lstStyle/>
          <a:p>
            <a:fld id="{62C0C22E-1439-469C-9656-F88445F0E63E}" type="slidenum">
              <a:rPr lang="zh-CN" altLang="en-US" smtClean="0">
                <a:solidFill>
                  <a:prstClr val="black"/>
                </a:solidFill>
              </a:rPr>
              <a:pPr/>
              <a:t>24</a:t>
            </a:fld>
            <a:endParaRPr lang="zh-CN" altLang="en-US">
              <a:solidFill>
                <a:prstClr val="black"/>
              </a:solidFill>
            </a:endParaRPr>
          </a:p>
        </p:txBody>
      </p:sp>
    </p:spTree>
    <p:extLst>
      <p:ext uri="{BB962C8B-B14F-4D97-AF65-F5344CB8AC3E}">
        <p14:creationId xmlns:p14="http://schemas.microsoft.com/office/powerpoint/2010/main" val="16078865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B35D61D-238E-1141-9652-7BE0F57F8157}" type="slidenum">
              <a:rPr kumimoji="1" lang="zh-CN" altLang="en-US" smtClean="0"/>
              <a:t>25</a:t>
            </a:fld>
            <a:endParaRPr kumimoji="1" lang="zh-CN" altLang="en-US"/>
          </a:p>
        </p:txBody>
      </p:sp>
    </p:spTree>
    <p:extLst>
      <p:ext uri="{BB962C8B-B14F-4D97-AF65-F5344CB8AC3E}">
        <p14:creationId xmlns:p14="http://schemas.microsoft.com/office/powerpoint/2010/main" val="13451968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fld id="{6351F3F3-25F0-41A7-A708-45ABDB1CEA4B}" type="datetimeFigureOut">
              <a:rPr lang="zh-CN" altLang="en-US"/>
              <a:pPr>
                <a:defRPr/>
              </a:pPr>
              <a:t>19/12/22</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E105AAEC-D885-4EE2-8306-FD86C68A44B7}" type="slidenum">
              <a:rPr lang="zh-CN" altLang="en-US"/>
              <a:pPr>
                <a:defRPr/>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p:spPr>
        <p:txBody>
          <a:bodyPr/>
          <a:lstStyle/>
          <a:p>
            <a:r>
              <a:rPr lang="zh-CN" altLang="en-US"/>
              <a:t>单击此处编辑母版标题样式</a:t>
            </a:r>
          </a:p>
        </p:txBody>
      </p:sp>
      <p:sp>
        <p:nvSpPr>
          <p:cNvPr id="3" name="内容占位符 2"/>
          <p:cNvSpPr>
            <a:spLocks noGrp="1"/>
          </p:cNvSpPr>
          <p:nvPr>
            <p:ph idx="1"/>
          </p:nvPr>
        </p:nvSpPr>
        <p:spPr>
          <a:xfrm>
            <a:off x="457200" y="1200151"/>
            <a:ext cx="8229600" cy="3394472"/>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006A78E9-311E-427C-95CD-DC6EB725C8BD}" type="datetimeFigureOut">
              <a:rPr lang="zh-CN" altLang="en-US"/>
              <a:pPr>
                <a:defRPr/>
              </a:pPr>
              <a:t>19/12/22</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7A010832-1648-49E3-8B43-DA980772124B}" type="slidenum">
              <a:rPr lang="zh-CN" altLang="en-US"/>
              <a:pPr>
                <a:defRPr/>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p:spPr>
        <p:txBody>
          <a:bodyPr/>
          <a:lstStyle/>
          <a:p>
            <a:r>
              <a:rPr lang="zh-CN" altLang="en-US"/>
              <a:t>单击此处编辑母版标题样式</a:t>
            </a:r>
          </a:p>
        </p:txBody>
      </p:sp>
      <p:sp>
        <p:nvSpPr>
          <p:cNvPr id="3" name="表格占位符 2"/>
          <p:cNvSpPr>
            <a:spLocks noGrp="1"/>
          </p:cNvSpPr>
          <p:nvPr>
            <p:ph type="tbl" idx="1"/>
          </p:nvPr>
        </p:nvSpPr>
        <p:spPr>
          <a:xfrm>
            <a:off x="457200" y="1200151"/>
            <a:ext cx="8229600" cy="3394472"/>
          </a:xfrm>
        </p:spPr>
        <p:txBody>
          <a:bodyPr/>
          <a:lstStyle/>
          <a:p>
            <a:endParaRPr lang="zh-CN" altLang="en-US"/>
          </a:p>
        </p:txBody>
      </p:sp>
      <p:sp>
        <p:nvSpPr>
          <p:cNvPr id="4" name="日期占位符 3"/>
          <p:cNvSpPr>
            <a:spLocks noGrp="1"/>
          </p:cNvSpPr>
          <p:nvPr>
            <p:ph type="dt" sz="half" idx="10"/>
          </p:nvPr>
        </p:nvSpPr>
        <p:spPr>
          <a:xfrm>
            <a:off x="457200" y="4767264"/>
            <a:ext cx="2133600" cy="273844"/>
          </a:xfrm>
        </p:spPr>
        <p:txBody>
          <a:bodyPr/>
          <a:lstStyle>
            <a:lvl1pPr>
              <a:defRPr/>
            </a:lvl1pPr>
          </a:lstStyle>
          <a:p>
            <a:pPr>
              <a:defRPr/>
            </a:pPr>
            <a:fld id="{FA51D0C0-20C0-4212-8629-D28B059798A1}" type="datetimeFigureOut">
              <a:rPr lang="zh-CN" altLang="en-US"/>
              <a:pPr>
                <a:defRPr/>
              </a:pPr>
              <a:t>19/12/22</a:t>
            </a:fld>
            <a:endParaRPr lang="zh-CN" altLang="en-US"/>
          </a:p>
        </p:txBody>
      </p:sp>
      <p:sp>
        <p:nvSpPr>
          <p:cNvPr id="5" name="页脚占位符 4"/>
          <p:cNvSpPr>
            <a:spLocks noGrp="1"/>
          </p:cNvSpPr>
          <p:nvPr>
            <p:ph type="ftr" sz="quarter" idx="11"/>
          </p:nvPr>
        </p:nvSpPr>
        <p:spPr>
          <a:xfrm>
            <a:off x="3124200" y="4767264"/>
            <a:ext cx="2895600" cy="273844"/>
          </a:xfrm>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a:xfrm>
            <a:off x="6553200" y="4767264"/>
            <a:ext cx="2133600" cy="273844"/>
          </a:xfrm>
        </p:spPr>
        <p:txBody>
          <a:bodyPr/>
          <a:lstStyle>
            <a:lvl1pPr>
              <a:defRPr/>
            </a:lvl1pPr>
          </a:lstStyle>
          <a:p>
            <a:pPr>
              <a:defRPr/>
            </a:pPr>
            <a:fld id="{5D517DDF-F591-4FB7-B008-CCF0916D4A95}" type="slidenum">
              <a:rPr lang="zh-CN" altLang="en-US"/>
              <a:pPr>
                <a:defRPr/>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28"/>
            <a:ext cx="7772400" cy="1102519"/>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1"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19/12/22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6730715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标题、内容和文本">
    <p:spTree>
      <p:nvGrpSpPr>
        <p:cNvPr id="1" name=""/>
        <p:cNvGrpSpPr/>
        <p:nvPr/>
      </p:nvGrpSpPr>
      <p:grpSpPr>
        <a:xfrm>
          <a:off x="0" y="0"/>
          <a:ext cx="0" cy="0"/>
          <a:chOff x="0" y="0"/>
          <a:chExt cx="0" cy="0"/>
        </a:xfrm>
      </p:grpSpPr>
      <p:sp>
        <p:nvSpPr>
          <p:cNvPr id="2" name="标题 1"/>
          <p:cNvSpPr>
            <a:spLocks noGrp="1"/>
          </p:cNvSpPr>
          <p:nvPr>
            <p:ph type="title"/>
          </p:nvPr>
        </p:nvSpPr>
        <p:spPr>
          <a:xfrm>
            <a:off x="685800" y="457200"/>
            <a:ext cx="7772400" cy="857250"/>
          </a:xfr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85800" y="1485900"/>
            <a:ext cx="3810000" cy="3086100"/>
          </a:xfrm>
        </p:spPr>
        <p:txBody>
          <a:body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zh-CN" altLang="en-US"/>
          </a:p>
        </p:txBody>
      </p:sp>
      <p:sp>
        <p:nvSpPr>
          <p:cNvPr id="4" name="文本占位符 3"/>
          <p:cNvSpPr>
            <a:spLocks noGrp="1"/>
          </p:cNvSpPr>
          <p:nvPr>
            <p:ph type="body" sz="half" idx="2"/>
          </p:nvPr>
        </p:nvSpPr>
        <p:spPr>
          <a:xfrm>
            <a:off x="4648200" y="1485900"/>
            <a:ext cx="3810000" cy="3086100"/>
          </a:xfrm>
        </p:spPr>
        <p:txBody>
          <a:body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zh-CN" altLang="en-US"/>
          </a:p>
        </p:txBody>
      </p:sp>
      <p:sp>
        <p:nvSpPr>
          <p:cNvPr id="5" name="日期占位符 4"/>
          <p:cNvSpPr>
            <a:spLocks noGrp="1"/>
          </p:cNvSpPr>
          <p:nvPr>
            <p:ph type="dt" sz="half" idx="10"/>
          </p:nvPr>
        </p:nvSpPr>
        <p:spPr>
          <a:xfrm>
            <a:off x="685800" y="4686300"/>
            <a:ext cx="1905000" cy="342900"/>
          </a:xfrm>
        </p:spPr>
        <p:txBody>
          <a:bodyPr/>
          <a:lstStyle>
            <a:lvl1pPr>
              <a:defRPr/>
            </a:lvl1pPr>
          </a:lstStyle>
          <a:p>
            <a:endParaRPr lang="en-US" altLang="zh-CN"/>
          </a:p>
        </p:txBody>
      </p:sp>
      <p:sp>
        <p:nvSpPr>
          <p:cNvPr id="6" name="页脚占位符 5"/>
          <p:cNvSpPr>
            <a:spLocks noGrp="1"/>
          </p:cNvSpPr>
          <p:nvPr>
            <p:ph type="ftr" sz="quarter" idx="11"/>
          </p:nvPr>
        </p:nvSpPr>
        <p:spPr>
          <a:xfrm>
            <a:off x="3124200" y="4686300"/>
            <a:ext cx="2895600" cy="342900"/>
          </a:xfrm>
        </p:spPr>
        <p:txBody>
          <a:bodyPr/>
          <a:lstStyle>
            <a:lvl1pPr>
              <a:defRPr/>
            </a:lvl1pPr>
          </a:lstStyle>
          <a:p>
            <a:endParaRPr lang="en-US" altLang="zh-CN"/>
          </a:p>
        </p:txBody>
      </p:sp>
      <p:sp>
        <p:nvSpPr>
          <p:cNvPr id="7" name="幻灯片编号占位符 6"/>
          <p:cNvSpPr>
            <a:spLocks noGrp="1"/>
          </p:cNvSpPr>
          <p:nvPr>
            <p:ph type="sldNum" sz="quarter" idx="12"/>
          </p:nvPr>
        </p:nvSpPr>
        <p:spPr>
          <a:xfrm>
            <a:off x="6553200" y="4686300"/>
            <a:ext cx="1905000" cy="342900"/>
          </a:xfrm>
        </p:spPr>
        <p:txBody>
          <a:bodyPr/>
          <a:lstStyle>
            <a:lvl1pPr>
              <a:defRPr/>
            </a:lvl1pPr>
          </a:lstStyle>
          <a:p>
            <a:fld id="{E6500DD1-8655-9741-9CFF-42FCC81F20BD}" type="slidenum">
              <a:rPr lang="en-US" altLang="zh-CN"/>
              <a:pPr/>
              <a:t>‹#›</a:t>
            </a:fld>
            <a:endParaRPr lang="en-US" altLang="zh-CN"/>
          </a:p>
        </p:txBody>
      </p:sp>
    </p:spTree>
    <p:extLst>
      <p:ext uri="{BB962C8B-B14F-4D97-AF65-F5344CB8AC3E}">
        <p14:creationId xmlns:p14="http://schemas.microsoft.com/office/powerpoint/2010/main" val="36187189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19/12/22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extLst>
      <p:ext uri="{BB962C8B-B14F-4D97-AF65-F5344CB8AC3E}">
        <p14:creationId xmlns:p14="http://schemas.microsoft.com/office/powerpoint/2010/main" val="23639376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OverObj">
  <p:cSld name="标题和文本在内容之上">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0" y="1200152"/>
            <a:ext cx="8229600" cy="1639491"/>
          </a:xfrm>
        </p:spPr>
        <p:txBody>
          <a:body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zh-CN" altLang="en-US"/>
          </a:p>
        </p:txBody>
      </p:sp>
      <p:sp>
        <p:nvSpPr>
          <p:cNvPr id="4" name="内容占位符 3"/>
          <p:cNvSpPr>
            <a:spLocks noGrp="1"/>
          </p:cNvSpPr>
          <p:nvPr>
            <p:ph sz="half" idx="2"/>
          </p:nvPr>
        </p:nvSpPr>
        <p:spPr>
          <a:xfrm>
            <a:off x="457200" y="2953945"/>
            <a:ext cx="8229600" cy="1640681"/>
          </a:xfrm>
        </p:spPr>
        <p:txBody>
          <a:body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zh-CN" altLang="en-US"/>
          </a:p>
        </p:txBody>
      </p:sp>
      <p:sp>
        <p:nvSpPr>
          <p:cNvPr id="5" name="日期占位符 4"/>
          <p:cNvSpPr>
            <a:spLocks noGrp="1"/>
          </p:cNvSpPr>
          <p:nvPr>
            <p:ph type="dt" sz="half" idx="10"/>
          </p:nvPr>
        </p:nvSpPr>
        <p:spPr>
          <a:xfrm>
            <a:off x="457200" y="4683919"/>
            <a:ext cx="2133600" cy="357188"/>
          </a:xfrm>
        </p:spPr>
        <p:txBody>
          <a:bodyPr/>
          <a:lstStyle>
            <a:lvl1pPr>
              <a:defRPr/>
            </a:lvl1pPr>
          </a:lstStyle>
          <a:p>
            <a:endParaRPr lang="en-US" altLang="zh-CN"/>
          </a:p>
        </p:txBody>
      </p:sp>
      <p:sp>
        <p:nvSpPr>
          <p:cNvPr id="6" name="页脚占位符 5"/>
          <p:cNvSpPr>
            <a:spLocks noGrp="1"/>
          </p:cNvSpPr>
          <p:nvPr>
            <p:ph type="ftr" sz="quarter" idx="11"/>
          </p:nvPr>
        </p:nvSpPr>
        <p:spPr>
          <a:xfrm>
            <a:off x="3124200" y="4683919"/>
            <a:ext cx="2895600" cy="357188"/>
          </a:xfrm>
        </p:spPr>
        <p:txBody>
          <a:bodyPr/>
          <a:lstStyle>
            <a:lvl1pPr>
              <a:defRPr/>
            </a:lvl1pPr>
          </a:lstStyle>
          <a:p>
            <a:endParaRPr lang="en-US" altLang="zh-CN"/>
          </a:p>
        </p:txBody>
      </p:sp>
      <p:sp>
        <p:nvSpPr>
          <p:cNvPr id="7" name="幻灯片编号占位符 6"/>
          <p:cNvSpPr>
            <a:spLocks noGrp="1"/>
          </p:cNvSpPr>
          <p:nvPr>
            <p:ph type="sldNum" sz="quarter" idx="12"/>
          </p:nvPr>
        </p:nvSpPr>
        <p:spPr>
          <a:xfrm>
            <a:off x="6553200" y="4683919"/>
            <a:ext cx="2133600" cy="357188"/>
          </a:xfrm>
        </p:spPr>
        <p:txBody>
          <a:bodyPr/>
          <a:lstStyle>
            <a:lvl1pPr>
              <a:defRPr/>
            </a:lvl1pPr>
          </a:lstStyle>
          <a:p>
            <a:fld id="{7F22BE3C-2ED2-D84C-AC6F-7A2168BB5B6A}" type="slidenum">
              <a:rPr lang="en-US" altLang="zh-CN"/>
              <a:pPr/>
              <a:t>‹#›</a:t>
            </a:fld>
            <a:endParaRPr lang="en-US" altLang="zh-CN"/>
          </a:p>
        </p:txBody>
      </p:sp>
    </p:spTree>
    <p:extLst>
      <p:ext uri="{BB962C8B-B14F-4D97-AF65-F5344CB8AC3E}">
        <p14:creationId xmlns:p14="http://schemas.microsoft.com/office/powerpoint/2010/main" val="17133775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Bullet Slide">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343932" y="1085850"/>
            <a:ext cx="8266668" cy="3467100"/>
          </a:xfrm>
        </p:spPr>
        <p:txBody>
          <a:bodyPr/>
          <a:lstStyle>
            <a:lvl1pPr marL="228600" indent="-228600">
              <a:lnSpc>
                <a:spcPct val="100000"/>
              </a:lnSpc>
              <a:spcBef>
                <a:spcPts val="400"/>
              </a:spcBef>
              <a:spcAft>
                <a:spcPts val="200"/>
              </a:spcAft>
              <a:buClr>
                <a:schemeClr val="accent2"/>
              </a:buClr>
              <a:buFont typeface="Arial" pitchFamily="34" charset="0"/>
              <a:buChar char="•"/>
              <a:defRPr sz="1800">
                <a:solidFill>
                  <a:schemeClr val="tx2"/>
                </a:solidFill>
                <a:latin typeface="+mj-lt"/>
              </a:defRPr>
            </a:lvl1pPr>
            <a:lvl2pPr marL="455613" indent="-227013" algn="l" rtl="0" eaLnBrk="0" fontAlgn="base" hangingPunct="0">
              <a:lnSpc>
                <a:spcPct val="100000"/>
              </a:lnSpc>
              <a:spcBef>
                <a:spcPts val="400"/>
              </a:spcBef>
              <a:spcAft>
                <a:spcPts val="200"/>
              </a:spcAft>
              <a:buClr>
                <a:schemeClr val="accent2"/>
              </a:buClr>
              <a:buFont typeface="Arial" pitchFamily="34" charset="0"/>
              <a:buChar char="‒"/>
              <a:defRPr sz="1600">
                <a:solidFill>
                  <a:schemeClr val="tx2"/>
                </a:solidFill>
                <a:latin typeface="+mj-lt"/>
              </a:defRPr>
            </a:lvl2pPr>
            <a:lvl3pPr marL="684213" indent="-228600" algn="l" rtl="0" eaLnBrk="0" fontAlgn="base" hangingPunct="0">
              <a:lnSpc>
                <a:spcPct val="100000"/>
              </a:lnSpc>
              <a:spcBef>
                <a:spcPts val="400"/>
              </a:spcBef>
              <a:spcAft>
                <a:spcPts val="200"/>
              </a:spcAft>
              <a:buClr>
                <a:schemeClr val="accent2"/>
              </a:buClr>
              <a:buFont typeface="Arial" pitchFamily="34" charset="0"/>
              <a:buChar char="‒"/>
              <a:defRPr sz="1200">
                <a:solidFill>
                  <a:schemeClr val="tx2"/>
                </a:solidFill>
                <a:latin typeface="+mj-lt"/>
              </a:defRPr>
            </a:lvl3pPr>
            <a:lvl4pPr marL="911225" indent="-227013" algn="l" rtl="0" eaLnBrk="0" fontAlgn="base" hangingPunct="0">
              <a:lnSpc>
                <a:spcPct val="100000"/>
              </a:lnSpc>
              <a:spcBef>
                <a:spcPts val="400"/>
              </a:spcBef>
              <a:spcAft>
                <a:spcPts val="200"/>
              </a:spcAft>
              <a:buClr>
                <a:schemeClr val="accent2"/>
              </a:buClr>
              <a:buFont typeface="Arial" pitchFamily="34" charset="0"/>
              <a:buChar char="‒"/>
              <a:defRPr sz="1000">
                <a:solidFill>
                  <a:schemeClr val="tx2"/>
                </a:solidFill>
                <a:latin typeface="+mj-lt"/>
              </a:defRPr>
            </a:lvl4pPr>
          </a:lstStyle>
          <a:p>
            <a:pPr lvl="0"/>
            <a:r>
              <a:rPr lang="en-US" dirty="0"/>
              <a:t>First level</a:t>
            </a:r>
          </a:p>
          <a:p>
            <a:pPr lvl="1"/>
            <a:r>
              <a:rPr lang="en-US" dirty="0"/>
              <a:t>Second level</a:t>
            </a:r>
          </a:p>
          <a:p>
            <a:pPr lvl="2"/>
            <a:r>
              <a:rPr lang="en-US" dirty="0"/>
              <a:t>Third level</a:t>
            </a:r>
          </a:p>
          <a:p>
            <a:pPr lvl="3"/>
            <a:r>
              <a:rPr lang="en-US" dirty="0"/>
              <a:t>Fourth level</a:t>
            </a:r>
          </a:p>
        </p:txBody>
      </p:sp>
      <p:sp>
        <p:nvSpPr>
          <p:cNvPr id="7" name="Rectangle 2"/>
          <p:cNvSpPr>
            <a:spLocks noGrp="1" noChangeArrowheads="1"/>
          </p:cNvSpPr>
          <p:nvPr>
            <p:ph type="title" hasCustomPrompt="1"/>
          </p:nvPr>
        </p:nvSpPr>
        <p:spPr bwMode="auto">
          <a:xfrm>
            <a:off x="343932" y="88900"/>
            <a:ext cx="8266176" cy="74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zh-TW" dirty="0"/>
              <a:t>Chart Slide Title Goes Here and Should Be No More Than Two Lines (Arial Regular 26pt)</a:t>
            </a:r>
          </a:p>
        </p:txBody>
      </p:sp>
      <p:sp>
        <p:nvSpPr>
          <p:cNvPr id="2" name="TextBox 1"/>
          <p:cNvSpPr txBox="1"/>
          <p:nvPr/>
        </p:nvSpPr>
        <p:spPr>
          <a:xfrm>
            <a:off x="449459" y="5106261"/>
            <a:ext cx="914400" cy="914400"/>
          </a:xfrm>
          <a:prstGeom prst="rect">
            <a:avLst/>
          </a:prstGeom>
        </p:spPr>
        <p:txBody>
          <a:bodyPr wrap="none" rtlCol="0">
            <a:noAutofit/>
          </a:bodyPr>
          <a:lstStyle/>
          <a:p>
            <a:pPr marL="0" indent="0">
              <a:lnSpc>
                <a:spcPct val="90000"/>
              </a:lnSpc>
              <a:buNone/>
            </a:pPr>
            <a:endParaRPr lang="en-US" sz="1200" dirty="0">
              <a:solidFill>
                <a:schemeClr val="tx2"/>
              </a:solidFill>
              <a:latin typeface="+mj-lt"/>
            </a:endParaRPr>
          </a:p>
        </p:txBody>
      </p:sp>
      <p:sp>
        <p:nvSpPr>
          <p:cNvPr id="6" name="TextBox 5"/>
          <p:cNvSpPr txBox="1"/>
          <p:nvPr userDrawn="1"/>
        </p:nvSpPr>
        <p:spPr>
          <a:xfrm>
            <a:off x="449459" y="5106261"/>
            <a:ext cx="914400" cy="914400"/>
          </a:xfrm>
          <a:prstGeom prst="rect">
            <a:avLst/>
          </a:prstGeom>
        </p:spPr>
        <p:txBody>
          <a:bodyPr wrap="none" rtlCol="0">
            <a:noAutofit/>
          </a:bodyPr>
          <a:lstStyle/>
          <a:p>
            <a:pPr>
              <a:lnSpc>
                <a:spcPct val="90000"/>
              </a:lnSpc>
            </a:pPr>
            <a:endParaRPr lang="en-US" sz="1200" dirty="0">
              <a:solidFill>
                <a:srgbClr val="646464"/>
              </a:solidFill>
              <a:latin typeface="Arial"/>
            </a:endParaRPr>
          </a:p>
        </p:txBody>
      </p:sp>
    </p:spTree>
    <p:extLst>
      <p:ext uri="{BB962C8B-B14F-4D97-AF65-F5344CB8AC3E}">
        <p14:creationId xmlns:p14="http://schemas.microsoft.com/office/powerpoint/2010/main" val="3674297033"/>
      </p:ext>
    </p:extLst>
  </p:cSld>
  <p:clrMapOvr>
    <a:masterClrMapping/>
  </p:clrMapOvr>
  <p:transition xmlns:p14="http://schemas.microsoft.com/office/powerpoint/2010/mai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0D616DFC-6EEB-4601-A09B-89BA60DDA0E6}" type="datetimeFigureOut">
              <a:rPr lang="zh-CN" altLang="en-US"/>
              <a:pPr>
                <a:defRPr/>
              </a:pPr>
              <a:t>19/12/22</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805C7AFD-0563-4632-8987-372E402AC452}" type="slidenum">
              <a:rPr lang="zh-CN" altLang="en-US"/>
              <a:pPr>
                <a:defRPr/>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30330275-578B-4BC1-8AD7-536FB53F3890}" type="datetimeFigureOut">
              <a:rPr lang="zh-CN" altLang="en-US"/>
              <a:pPr>
                <a:defRPr/>
              </a:pPr>
              <a:t>19/12/22</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B5F5D9B9-F4B8-403D-9375-773B9ADED90B}" type="slidenum">
              <a:rPr lang="zh-CN" altLang="en-US"/>
              <a:pPr>
                <a:defRPr/>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256B7D49-75AD-4BF4-9E2C-B8988644D811}" type="datetimeFigureOut">
              <a:rPr lang="zh-CN" altLang="en-US"/>
              <a:pPr>
                <a:defRPr/>
              </a:pPr>
              <a:t>19/12/22</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6F445BC8-FE9A-4982-AFF8-608555EF5CE0}" type="slidenum">
              <a:rPr lang="zh-CN" altLang="en-US"/>
              <a:pPr>
                <a:defRPr/>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3B7B6347-528E-4437-97D4-F0D38C984213}" type="datetimeFigureOut">
              <a:rPr lang="zh-CN" altLang="en-US"/>
              <a:pPr>
                <a:defRPr/>
              </a:pPr>
              <a:t>19/12/22</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50FD8761-1D02-4457-BCE4-8C25D22219F0}" type="slidenum">
              <a:rPr lang="zh-CN" altLang="en-US"/>
              <a:pPr>
                <a:defRPr/>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15" y="204787"/>
            <a:ext cx="3008313" cy="871538"/>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95"/>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15"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1201832B-B659-4D8C-8B0C-65A79CE37435}" type="datetimeFigureOut">
              <a:rPr lang="zh-CN" altLang="en-US"/>
              <a:pPr>
                <a:defRPr/>
              </a:pPr>
              <a:t>19/12/22</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683FC164-9FE7-405B-9458-6C13BA5BCA1A}" type="slidenum">
              <a:rPr lang="zh-CN" altLang="en-US"/>
              <a:pPr>
                <a:defRPr/>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1"/>
            <a:ext cx="5486400" cy="425054"/>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p>
        </p:txBody>
      </p:sp>
      <p:sp>
        <p:nvSpPr>
          <p:cNvPr id="4" name="文本占位符 3"/>
          <p:cNvSpPr>
            <a:spLocks noGrp="1"/>
          </p:cNvSpPr>
          <p:nvPr>
            <p:ph type="body" sz="half" idx="2"/>
          </p:nvPr>
        </p:nvSpPr>
        <p:spPr>
          <a:xfrm>
            <a:off x="1792288" y="4025510"/>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C288FC1C-D60B-4BEB-831A-DF4426DDDD79}" type="datetimeFigureOut">
              <a:rPr lang="zh-CN" altLang="en-US"/>
              <a:pPr>
                <a:defRPr/>
              </a:pPr>
              <a:t>19/12/22</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8553EE54-129F-457C-828A-442F8A8217AC}" type="slidenum">
              <a:rPr lang="zh-CN" altLang="en-US"/>
              <a:pPr>
                <a:defRPr/>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D302FC49-64A1-4CC5-A659-E96174F28211}" type="datetimeFigureOut">
              <a:rPr lang="zh-CN" altLang="en-US"/>
              <a:pPr>
                <a:defRPr/>
              </a:pPr>
              <a:t>19/12/22</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50362A19-648C-4605-BA85-85CB90D938B6}" type="slidenum">
              <a:rPr lang="zh-CN" altLang="en-US"/>
              <a:pPr>
                <a:defRPr/>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80"/>
            <a:ext cx="2057400" cy="4388644"/>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5980"/>
            <a:ext cx="6019800" cy="4388644"/>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0ACE559B-68E7-425F-941B-3E2CC9F117ED}" type="datetimeFigureOut">
              <a:rPr lang="zh-CN" altLang="en-US"/>
              <a:pPr>
                <a:defRPr/>
              </a:pPr>
              <a:t>19/12/22</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C515289A-FDFF-4EDF-89AF-A8B19031B1D3}" type="slidenum">
              <a:rPr lang="zh-CN" altLang="en-US"/>
              <a:pPr>
                <a:defRPr/>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8"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457200" y="205979"/>
            <a:ext cx="82296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文本占位符 2"/>
          <p:cNvSpPr>
            <a:spLocks noGrp="1"/>
          </p:cNvSpPr>
          <p:nvPr>
            <p:ph type="body" idx="1"/>
          </p:nvPr>
        </p:nvSpPr>
        <p:spPr bwMode="auto">
          <a:xfrm>
            <a:off x="457200" y="1200151"/>
            <a:ext cx="8229600" cy="3394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4094A4FB-96AB-4B18-8513-9D03B7E00A20}" type="datetimeFigureOut">
              <a:rPr lang="zh-CN" altLang="en-US"/>
              <a:pPr>
                <a:defRPr/>
              </a:pPr>
              <a:t>19/12/22</a:t>
            </a:fld>
            <a:endParaRPr lang="zh-CN" altLang="en-US"/>
          </a:p>
        </p:txBody>
      </p:sp>
      <p:sp>
        <p:nvSpPr>
          <p:cNvPr id="5" name="页脚占位符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24DFE3B2-AB47-4B84-BA26-21BE328B8669}" type="slidenum">
              <a:rPr lang="zh-CN" altLang="en-US"/>
              <a:pPr>
                <a:defRPr/>
              </a:pPr>
              <a:t>‹#›</a:t>
            </a:fld>
            <a:endParaRPr lang="zh-CN" altLang="en-US"/>
          </a:p>
        </p:txBody>
      </p:sp>
      <p:pic>
        <p:nvPicPr>
          <p:cNvPr id="1031" name="图片 8"/>
          <p:cNvPicPr>
            <a:picLocks noChangeAspect="1"/>
          </p:cNvPicPr>
          <p:nvPr/>
        </p:nvPicPr>
        <p:blipFill>
          <a:blip r:embed="rId18"/>
          <a:srcRect r="85799" b="67426"/>
          <a:stretch>
            <a:fillRect/>
          </a:stretch>
        </p:blipFill>
        <p:spPr bwMode="auto">
          <a:xfrm>
            <a:off x="7897821" y="214314"/>
            <a:ext cx="960437" cy="731044"/>
          </a:xfrm>
          <a:prstGeom prst="rect">
            <a:avLst/>
          </a:prstGeom>
          <a:noFill/>
          <a:ln w="9525">
            <a:noFill/>
            <a:miter lim="800000"/>
            <a:headEnd/>
            <a:tailEnd/>
          </a:ln>
        </p:spPr>
      </p:pic>
      <p:sp>
        <p:nvSpPr>
          <p:cNvPr id="10" name="矩形 9"/>
          <p:cNvSpPr/>
          <p:nvPr/>
        </p:nvSpPr>
        <p:spPr>
          <a:xfrm>
            <a:off x="-36513" y="1032279"/>
            <a:ext cx="9180513" cy="80963"/>
          </a:xfrm>
          <a:prstGeom prst="rect">
            <a:avLst/>
          </a:prstGeom>
          <a:gradFill>
            <a:gsLst>
              <a:gs pos="0">
                <a:srgbClr val="C13950"/>
              </a:gs>
              <a:gs pos="44000">
                <a:srgbClr val="B5002A"/>
              </a:gs>
              <a:gs pos="72000">
                <a:srgbClr val="FF0000"/>
              </a:gs>
              <a:gs pos="94000">
                <a:schemeClr val="accent6">
                  <a:lumMod val="60000"/>
                  <a:lumOff val="40000"/>
                </a:schemeClr>
              </a:gs>
              <a:gs pos="100000">
                <a:schemeClr val="bg1"/>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Tree>
  </p:cSld>
  <p:clrMap bg1="lt1" tx1="dk1" bg2="lt2" tx2="dk2" accent1="accent1" accent2="accent2" accent3="accent3" accent4="accent4" accent5="accent5" accent6="accent6" hlink="hlink" folHlink="folHlink"/>
  <p:sldLayoutIdLst>
    <p:sldLayoutId id="2147483658" r:id="rId1"/>
    <p:sldLayoutId id="2147483657" r:id="rId2"/>
    <p:sldLayoutId id="2147483656" r:id="rId3"/>
    <p:sldLayoutId id="2147483655" r:id="rId4"/>
    <p:sldLayoutId id="2147483654" r:id="rId5"/>
    <p:sldLayoutId id="2147483653" r:id="rId6"/>
    <p:sldLayoutId id="2147483652" r:id="rId7"/>
    <p:sldLayoutId id="2147483651" r:id="rId8"/>
    <p:sldLayoutId id="2147483650" r:id="rId9"/>
    <p:sldLayoutId id="2147483649" r:id="rId10"/>
    <p:sldLayoutId id="2147483659" r:id="rId11"/>
    <p:sldLayoutId id="2147483660" r:id="rId12"/>
    <p:sldLayoutId id="2147483662" r:id="rId13"/>
    <p:sldLayoutId id="2147483663" r:id="rId14"/>
    <p:sldLayoutId id="2147483664" r:id="rId15"/>
    <p:sldLayoutId id="2147483665" r:id="rId16"/>
  </p:sldLayoutIdLst>
  <p:timing>
    <p:tnLst>
      <p:par>
        <p:cTn xmlns:p14="http://schemas.microsoft.com/office/powerpoint/2010/main" id="1" dur="indefinite" restart="never" nodeType="tmRoot"/>
      </p:par>
    </p:tnLst>
  </p:timing>
  <p:txStyles>
    <p:titleStyle>
      <a:lvl1pPr algn="l" rtl="0" eaLnBrk="0" fontAlgn="base" hangingPunct="0">
        <a:spcBef>
          <a:spcPct val="0"/>
        </a:spcBef>
        <a:spcAft>
          <a:spcPct val="0"/>
        </a:spcAft>
        <a:defRPr sz="4400" kern="1200">
          <a:solidFill>
            <a:srgbClr val="A02F43"/>
          </a:solidFill>
          <a:latin typeface="微软雅黑" panose="020B0503020204020204" pitchFamily="34" charset="-122"/>
          <a:ea typeface="微软雅黑" panose="020B0503020204020204" pitchFamily="34" charset="-122"/>
          <a:cs typeface="+mj-cs"/>
        </a:defRPr>
      </a:lvl1pPr>
      <a:lvl2pPr algn="l" rtl="0" eaLnBrk="0" fontAlgn="base" hangingPunct="0">
        <a:spcBef>
          <a:spcPct val="0"/>
        </a:spcBef>
        <a:spcAft>
          <a:spcPct val="0"/>
        </a:spcAft>
        <a:defRPr sz="4400">
          <a:solidFill>
            <a:srgbClr val="A02F43"/>
          </a:solidFill>
          <a:latin typeface="微软雅黑" pitchFamily="34" charset="-122"/>
          <a:ea typeface="微软雅黑" pitchFamily="34" charset="-122"/>
        </a:defRPr>
      </a:lvl2pPr>
      <a:lvl3pPr algn="l" rtl="0" eaLnBrk="0" fontAlgn="base" hangingPunct="0">
        <a:spcBef>
          <a:spcPct val="0"/>
        </a:spcBef>
        <a:spcAft>
          <a:spcPct val="0"/>
        </a:spcAft>
        <a:defRPr sz="4400">
          <a:solidFill>
            <a:srgbClr val="A02F43"/>
          </a:solidFill>
          <a:latin typeface="微软雅黑" pitchFamily="34" charset="-122"/>
          <a:ea typeface="微软雅黑" pitchFamily="34" charset="-122"/>
        </a:defRPr>
      </a:lvl3pPr>
      <a:lvl4pPr algn="l" rtl="0" eaLnBrk="0" fontAlgn="base" hangingPunct="0">
        <a:spcBef>
          <a:spcPct val="0"/>
        </a:spcBef>
        <a:spcAft>
          <a:spcPct val="0"/>
        </a:spcAft>
        <a:defRPr sz="4400">
          <a:solidFill>
            <a:srgbClr val="A02F43"/>
          </a:solidFill>
          <a:latin typeface="微软雅黑" pitchFamily="34" charset="-122"/>
          <a:ea typeface="微软雅黑" pitchFamily="34" charset="-122"/>
        </a:defRPr>
      </a:lvl4pPr>
      <a:lvl5pPr algn="l" rtl="0" eaLnBrk="0" fontAlgn="base" hangingPunct="0">
        <a:spcBef>
          <a:spcPct val="0"/>
        </a:spcBef>
        <a:spcAft>
          <a:spcPct val="0"/>
        </a:spcAft>
        <a:defRPr sz="4400">
          <a:solidFill>
            <a:srgbClr val="A02F43"/>
          </a:solidFill>
          <a:latin typeface="微软雅黑" pitchFamily="34" charset="-122"/>
          <a:ea typeface="微软雅黑" pitchFamily="34" charset="-122"/>
        </a:defRPr>
      </a:lvl5pPr>
      <a:lvl6pPr marL="457200" algn="ctr" rtl="0" eaLnBrk="1" fontAlgn="base" hangingPunct="1">
        <a:spcBef>
          <a:spcPct val="0"/>
        </a:spcBef>
        <a:spcAft>
          <a:spcPct val="0"/>
        </a:spcAft>
        <a:defRPr sz="4400">
          <a:solidFill>
            <a:schemeClr val="tx1"/>
          </a:solidFill>
          <a:latin typeface="Calibri" pitchFamily="34" charset="0"/>
          <a:ea typeface="宋体" pitchFamily="2" charset="-122"/>
        </a:defRPr>
      </a:lvl6pPr>
      <a:lvl7pPr marL="914400" algn="ctr" rtl="0" eaLnBrk="1" fontAlgn="base" hangingPunct="1">
        <a:spcBef>
          <a:spcPct val="0"/>
        </a:spcBef>
        <a:spcAft>
          <a:spcPct val="0"/>
        </a:spcAft>
        <a:defRPr sz="4400">
          <a:solidFill>
            <a:schemeClr val="tx1"/>
          </a:solidFill>
          <a:latin typeface="Calibri" pitchFamily="34" charset="0"/>
          <a:ea typeface="宋体" pitchFamily="2" charset="-122"/>
        </a:defRPr>
      </a:lvl7pPr>
      <a:lvl8pPr marL="1371600" algn="ctr" rtl="0" eaLnBrk="1" fontAlgn="base" hangingPunct="1">
        <a:spcBef>
          <a:spcPct val="0"/>
        </a:spcBef>
        <a:spcAft>
          <a:spcPct val="0"/>
        </a:spcAft>
        <a:defRPr sz="4400">
          <a:solidFill>
            <a:schemeClr val="tx1"/>
          </a:solidFill>
          <a:latin typeface="Calibri" pitchFamily="34" charset="0"/>
          <a:ea typeface="宋体" pitchFamily="2" charset="-122"/>
        </a:defRPr>
      </a:lvl8pPr>
      <a:lvl9pPr marL="1828800" algn="ctr" rtl="0" eaLnBrk="1" fontAlgn="base" hangingPunct="1">
        <a:spcBef>
          <a:spcPct val="0"/>
        </a:spcBef>
        <a:spcAft>
          <a:spcPct val="0"/>
        </a:spcAft>
        <a:defRPr sz="4400">
          <a:solidFill>
            <a:schemeClr val="tx1"/>
          </a:solidFill>
          <a:latin typeface="Calibri" pitchFamily="34" charset="0"/>
          <a:ea typeface="宋体" pitchFamily="2" charset="-122"/>
        </a:defRPr>
      </a:lvl9pPr>
    </p:titleStyle>
    <p:bodyStyle>
      <a:lvl1pPr marL="342900" indent="-342900" algn="l" rtl="0" eaLnBrk="0" fontAlgn="base" hangingPunct="0">
        <a:spcBef>
          <a:spcPct val="20000"/>
        </a:spcBef>
        <a:spcAft>
          <a:spcPct val="0"/>
        </a:spcAft>
        <a:buClr>
          <a:srgbClr val="A02F43"/>
        </a:buClr>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A02F43"/>
        </a:buClr>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A02F43"/>
        </a:buClr>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A02F43"/>
        </a:buClr>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A02F43"/>
        </a:buClr>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0.png"/><Relationship Id="rId6" Type="http://schemas.openxmlformats.org/officeDocument/2006/relationships/image" Target="../media/image21.png"/><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hyperlink" Target="http://www.google.co.uk/url?sa=i&amp;rct=j&amp;q=&amp;esrc=s&amp;source=images&amp;cd=&amp;cad=rja&amp;uact=8&amp;ved=0ahUKEwi0hvnWy4LPAhXBlxoKHY2JBLkQjRwIBw&amp;url=http://www.cbsnews.com/news/death-rates-from-2009-swine-flu-pandemic-15-times-higher-than-earlier-estimates-study-finds/&amp;bvm=bv.131783435,d.d2s&amp;psig=AFQjCNEc5GlJ8XCGs-hwBvPiXwcMAIsuBQ&amp;ust=1473520989910755" TargetMode="External"/><Relationship Id="rId9" Type="http://schemas.openxmlformats.org/officeDocument/2006/relationships/image" Target="../media/image22.jpeg"/><Relationship Id="rId10" Type="http://schemas.openxmlformats.org/officeDocument/2006/relationships/hyperlink" Target="http://www.google.co.uk/url?sa=i&amp;rct=j&amp;q=&amp;esrc=s&amp;source=images&amp;cd=&amp;cad=rja&amp;uact=8&amp;ved=0ahUKEwjg5Y2uzILPAhWMmBoKHQGsDeEQjRwIBw&amp;url=http://www.who.int/zoonoses/diseases/animal_influenza/en/&amp;bvm=bv.131783435,d.d2s&amp;psig=AFQjCNGPVAcB9ogrF1KpYwphjMk1hpYfLg&amp;ust=1473521140848597" TargetMode="External"/><Relationship Id="rId11" Type="http://schemas.openxmlformats.org/officeDocument/2006/relationships/image" Target="../media/image23.jpeg"/><Relationship Id="rId1" Type="http://schemas.openxmlformats.org/officeDocument/2006/relationships/slideLayout" Target="../slideLayouts/slideLayout16.xml"/><Relationship Id="rId2" Type="http://schemas.openxmlformats.org/officeDocument/2006/relationships/notesSlide" Target="../notesSlides/notesSlide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2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15.xml.rels><?xml version="1.0" encoding="UTF-8" standalone="yes"?>
<Relationships xmlns="http://schemas.openxmlformats.org/package/2006/relationships"><Relationship Id="rId11" Type="http://schemas.openxmlformats.org/officeDocument/2006/relationships/image" Target="../media/image35.png"/><Relationship Id="rId12" Type="http://schemas.openxmlformats.org/officeDocument/2006/relationships/image" Target="../media/image36.png"/><Relationship Id="rId13" Type="http://schemas.openxmlformats.org/officeDocument/2006/relationships/image" Target="../media/image37.png"/><Relationship Id="rId14" Type="http://schemas.openxmlformats.org/officeDocument/2006/relationships/image" Target="../media/image38.png"/><Relationship Id="rId1" Type="http://schemas.openxmlformats.org/officeDocument/2006/relationships/slideLayout" Target="../slideLayouts/slideLayout10.xml"/><Relationship Id="rId2" Type="http://schemas.openxmlformats.org/officeDocument/2006/relationships/image" Target="../media/image26.png"/><Relationship Id="rId3" Type="http://schemas.openxmlformats.org/officeDocument/2006/relationships/image" Target="../media/image27.png"/><Relationship Id="rId4" Type="http://schemas.openxmlformats.org/officeDocument/2006/relationships/image" Target="../media/image28.png"/><Relationship Id="rId5" Type="http://schemas.openxmlformats.org/officeDocument/2006/relationships/image" Target="../media/image29.png"/><Relationship Id="rId6" Type="http://schemas.openxmlformats.org/officeDocument/2006/relationships/image" Target="../media/image30.png"/><Relationship Id="rId7" Type="http://schemas.openxmlformats.org/officeDocument/2006/relationships/image" Target="../media/image31.png"/><Relationship Id="rId8" Type="http://schemas.openxmlformats.org/officeDocument/2006/relationships/image" Target="../media/image32.png"/><Relationship Id="rId9" Type="http://schemas.openxmlformats.org/officeDocument/2006/relationships/image" Target="../media/image33.png"/><Relationship Id="rId10" Type="http://schemas.openxmlformats.org/officeDocument/2006/relationships/image" Target="../media/image34.png"/></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10.xml"/><Relationship Id="rId2" Type="http://schemas.openxmlformats.org/officeDocument/2006/relationships/notesSlide" Target="../notesSlides/notesSlide6.xml"/></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4" Type="http://schemas.openxmlformats.org/officeDocument/2006/relationships/image" Target="../media/image40.png"/><Relationship Id="rId1" Type="http://schemas.openxmlformats.org/officeDocument/2006/relationships/slideLayout" Target="../slideLayouts/slideLayout10.xml"/><Relationship Id="rId2" Type="http://schemas.openxmlformats.org/officeDocument/2006/relationships/notesSlide" Target="../notesSlides/notesSlide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chart" Target="../charts/chart1.xml"/><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 Id="rId1" Type="http://schemas.openxmlformats.org/officeDocument/2006/relationships/slideLayout" Target="../slideLayouts/slideLayout4.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41.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4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 Id="rId3" Type="http://schemas.openxmlformats.org/officeDocument/2006/relationships/image" Target="../media/image9.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43.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4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45.jpg"/><Relationship Id="rId3" Type="http://schemas.openxmlformats.org/officeDocument/2006/relationships/image" Target="../media/image46.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47.png"/></Relationships>
</file>

<file path=ppt/slides/_rels/slide37.xml.rels><?xml version="1.0" encoding="UTF-8" standalone="yes"?>
<Relationships xmlns="http://schemas.openxmlformats.org/package/2006/relationships"><Relationship Id="rId3" Type="http://schemas.openxmlformats.org/officeDocument/2006/relationships/image" Target="../media/image49.png"/><Relationship Id="rId4" Type="http://schemas.openxmlformats.org/officeDocument/2006/relationships/image" Target="../media/image46.jpg"/><Relationship Id="rId5" Type="http://schemas.openxmlformats.org/officeDocument/2006/relationships/image" Target="../media/image50.jpg"/><Relationship Id="rId1" Type="http://schemas.openxmlformats.org/officeDocument/2006/relationships/slideLayout" Target="../slideLayouts/slideLayout10.xml"/><Relationship Id="rId2" Type="http://schemas.openxmlformats.org/officeDocument/2006/relationships/image" Target="../media/image48.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51.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52.png"/><Relationship Id="rId4" Type="http://schemas.openxmlformats.org/officeDocument/2006/relationships/image" Target="../media/image53.png"/><Relationship Id="rId5" Type="http://schemas.openxmlformats.org/officeDocument/2006/relationships/image" Target="../media/image54.png"/><Relationship Id="rId6" Type="http://schemas.openxmlformats.org/officeDocument/2006/relationships/image" Target="../media/image55.png"/><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0.png"/><Relationship Id="rId3" Type="http://schemas.openxmlformats.org/officeDocument/2006/relationships/image" Target="../media/image1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4" Type="http://schemas.openxmlformats.org/officeDocument/2006/relationships/image" Target="../media/image15.png"/><Relationship Id="rId5" Type="http://schemas.openxmlformats.org/officeDocument/2006/relationships/image" Target="../media/image16.png"/><Relationship Id="rId1" Type="http://schemas.openxmlformats.org/officeDocument/2006/relationships/slideLayout" Target="../slideLayouts/slideLayout16.xml"/><Relationship Id="rId2"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ctrTitle"/>
          </p:nvPr>
        </p:nvSpPr>
        <p:spPr>
          <a:xfrm>
            <a:off x="684228" y="1329930"/>
            <a:ext cx="7991475" cy="1139428"/>
          </a:xfrm>
        </p:spPr>
        <p:txBody>
          <a:bodyPr/>
          <a:lstStyle/>
          <a:p>
            <a:pPr algn="ctr">
              <a:lnSpc>
                <a:spcPct val="150000"/>
              </a:lnSpc>
            </a:pPr>
            <a:r>
              <a:rPr lang="zh-CN" altLang="en-US" b="1" dirty="0" smtClean="0">
                <a:sym typeface="黑体" pitchFamily="49" charset="-122"/>
              </a:rPr>
              <a:t>百年流感</a:t>
            </a:r>
            <a:endParaRPr lang="en-US" altLang="zh-CN" b="1" dirty="0">
              <a:sym typeface="黑体" pitchFamily="49" charset="-122"/>
            </a:endParaRPr>
          </a:p>
        </p:txBody>
      </p:sp>
      <p:sp>
        <p:nvSpPr>
          <p:cNvPr id="174083" name="Rectangle 3"/>
          <p:cNvSpPr>
            <a:spLocks noGrp="1" noChangeArrowheads="1"/>
          </p:cNvSpPr>
          <p:nvPr>
            <p:ph type="subTitle" idx="1"/>
          </p:nvPr>
        </p:nvSpPr>
        <p:spPr>
          <a:xfrm>
            <a:off x="1041415" y="2962275"/>
            <a:ext cx="7129463" cy="1446610"/>
          </a:xfrm>
        </p:spPr>
        <p:txBody>
          <a:bodyPr/>
          <a:lstStyle/>
          <a:p>
            <a:pPr eaLnBrk="1" hangingPunct="1">
              <a:lnSpc>
                <a:spcPct val="90000"/>
              </a:lnSpc>
            </a:pPr>
            <a:r>
              <a:rPr kumimoji="0" lang="zh-CN" altLang="en-US" sz="2400" b="1" dirty="0">
                <a:solidFill>
                  <a:schemeClr val="tx1"/>
                </a:solidFill>
                <a:effectLst>
                  <a:outerShdw blurRad="38100" dist="38100" dir="2700000" algn="tl">
                    <a:srgbClr val="DDDDDD"/>
                  </a:outerShdw>
                </a:effectLst>
                <a:latin typeface="楷体_GB2312" charset="0"/>
                <a:ea typeface="楷体_GB2312" charset="0"/>
                <a:cs typeface="楷体_GB2312" charset="0"/>
              </a:rPr>
              <a:t>首都医科大学附属北京朝阳医院</a:t>
            </a:r>
          </a:p>
          <a:p>
            <a:pPr eaLnBrk="1" hangingPunct="1">
              <a:lnSpc>
                <a:spcPct val="90000"/>
              </a:lnSpc>
            </a:pPr>
            <a:r>
              <a:rPr kumimoji="0" lang="zh-CN" altLang="en-US" sz="2400" b="1" dirty="0">
                <a:solidFill>
                  <a:schemeClr val="tx1"/>
                </a:solidFill>
                <a:effectLst>
                  <a:outerShdw blurRad="38100" dist="38100" dir="2700000" algn="tl">
                    <a:srgbClr val="DDDDDD"/>
                  </a:outerShdw>
                </a:effectLst>
                <a:latin typeface="楷体_GB2312" charset="0"/>
                <a:ea typeface="楷体_GB2312" charset="0"/>
                <a:cs typeface="楷体_GB2312" charset="0"/>
              </a:rPr>
              <a:t>北 京 呼 吸 疾 病 研 究 所</a:t>
            </a:r>
          </a:p>
          <a:p>
            <a:pPr eaLnBrk="1" hangingPunct="1">
              <a:lnSpc>
                <a:spcPct val="90000"/>
              </a:lnSpc>
            </a:pPr>
            <a:r>
              <a:rPr kumimoji="0" lang="zh-CN" altLang="en-US" sz="2400" b="1" dirty="0">
                <a:solidFill>
                  <a:schemeClr val="tx1"/>
                </a:solidFill>
                <a:effectLst>
                  <a:outerShdw blurRad="38100" dist="38100" dir="2700000" algn="tl">
                    <a:srgbClr val="DDDDDD"/>
                  </a:outerShdw>
                </a:effectLst>
                <a:latin typeface="楷体_GB2312" charset="0"/>
                <a:ea typeface="楷体_GB2312" charset="0"/>
                <a:cs typeface="楷体_GB2312" charset="0"/>
              </a:rPr>
              <a:t>感染和临床微生物科</a:t>
            </a:r>
          </a:p>
          <a:p>
            <a:pPr eaLnBrk="1" hangingPunct="1">
              <a:lnSpc>
                <a:spcPct val="90000"/>
              </a:lnSpc>
            </a:pPr>
            <a:r>
              <a:rPr kumimoji="0" lang="zh-CN" altLang="en-US" sz="2400" b="1" dirty="0" smtClean="0">
                <a:solidFill>
                  <a:schemeClr val="tx1"/>
                </a:solidFill>
                <a:effectLst>
                  <a:outerShdw blurRad="38100" dist="38100" dir="2700000" algn="tl">
                    <a:srgbClr val="DDDDDD"/>
                  </a:outerShdw>
                </a:effectLst>
                <a:latin typeface="楷体_GB2312" charset="0"/>
                <a:ea typeface="楷体_GB2312" charset="0"/>
                <a:cs typeface="楷体_GB2312" charset="0"/>
              </a:rPr>
              <a:t>谷</a:t>
            </a:r>
            <a:r>
              <a:rPr kumimoji="0" lang="en-US" altLang="zh-CN" sz="2400" b="1" dirty="0" smtClean="0">
                <a:solidFill>
                  <a:schemeClr val="tx1"/>
                </a:solidFill>
                <a:effectLst>
                  <a:outerShdw blurRad="38100" dist="38100" dir="2700000" algn="tl">
                    <a:srgbClr val="DDDDDD"/>
                  </a:outerShdw>
                </a:effectLst>
                <a:latin typeface="楷体_GB2312" charset="0"/>
                <a:ea typeface="楷体_GB2312" charset="0"/>
                <a:cs typeface="楷体_GB2312" charset="0"/>
              </a:rPr>
              <a:t> </a:t>
            </a:r>
            <a:r>
              <a:rPr kumimoji="0" lang="zh-CN" altLang="en-US" sz="2400" b="1" dirty="0" smtClean="0">
                <a:solidFill>
                  <a:schemeClr val="tx1"/>
                </a:solidFill>
                <a:effectLst>
                  <a:outerShdw blurRad="38100" dist="38100" dir="2700000" algn="tl">
                    <a:srgbClr val="DDDDDD"/>
                  </a:outerShdw>
                </a:effectLst>
                <a:latin typeface="楷体_GB2312" charset="0"/>
                <a:ea typeface="楷体_GB2312" charset="0"/>
                <a:cs typeface="楷体_GB2312" charset="0"/>
              </a:rPr>
              <a:t>丽</a:t>
            </a:r>
            <a:endParaRPr kumimoji="0" lang="zh-CN" altLang="en-US" sz="2400" b="1" dirty="0">
              <a:solidFill>
                <a:schemeClr val="tx1"/>
              </a:solidFill>
              <a:effectLst>
                <a:outerShdw blurRad="38100" dist="38100" dir="2700000" algn="tl">
                  <a:srgbClr val="DDDDDD"/>
                </a:outerShdw>
              </a:effectLst>
              <a:latin typeface="楷体_GB2312" charset="0"/>
              <a:ea typeface="楷体_GB2312" charset="0"/>
              <a:cs typeface="楷体_GB2312" charset="0"/>
            </a:endParaRPr>
          </a:p>
        </p:txBody>
      </p:sp>
    </p:spTree>
    <p:extLst>
      <p:ext uri="{BB962C8B-B14F-4D97-AF65-F5344CB8AC3E}">
        <p14:creationId xmlns:p14="http://schemas.microsoft.com/office/powerpoint/2010/main" val="2346829396"/>
      </p:ext>
    </p:extLst>
  </p:cSld>
  <p:clrMapOvr>
    <a:masterClrMapping/>
  </p:clrMapOvr>
  <p:transition xmlns:p14="http://schemas.microsoft.com/office/powerpoint/2010/main">
    <p:pull dir="rd"/>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a:xfrm>
            <a:off x="6457950" y="4873965"/>
            <a:ext cx="2057400" cy="241393"/>
          </a:xfrm>
        </p:spPr>
        <p:txBody>
          <a:bodyPr/>
          <a:lstStyle/>
          <a:p>
            <a:fld id="{0C913308-F349-4B6D-A68A-DD1791B4A57B}" type="slidenum">
              <a:rPr lang="zh-CN" altLang="en-US" smtClean="0">
                <a:solidFill>
                  <a:prstClr val="black">
                    <a:tint val="75000"/>
                  </a:prstClr>
                </a:solidFill>
                <a:latin typeface="Arial" panose="020B0604020202020204" pitchFamily="34" charset="0"/>
                <a:cs typeface="Arial" panose="020B0604020202020204" pitchFamily="34" charset="0"/>
              </a:rPr>
              <a:pPr/>
              <a:t>10</a:t>
            </a:fld>
            <a:endParaRPr lang="zh-CN" altLang="en-US">
              <a:solidFill>
                <a:prstClr val="black">
                  <a:tint val="75000"/>
                </a:prstClr>
              </a:solidFill>
              <a:latin typeface="Arial" panose="020B0604020202020204" pitchFamily="34" charset="0"/>
              <a:cs typeface="Arial" panose="020B0604020202020204" pitchFamily="34" charset="0"/>
            </a:endParaRPr>
          </a:p>
        </p:txBody>
      </p:sp>
      <p:sp>
        <p:nvSpPr>
          <p:cNvPr id="3" name="Rectangle 9">
            <a:extLst>
              <a:ext uri="{FF2B5EF4-FFF2-40B4-BE49-F238E27FC236}">
                <a16:creationId xmlns="" xmlns:a16="http://schemas.microsoft.com/office/drawing/2014/main" id="{F5E73120-F05B-46F0-97F0-AC24A2B729BA}"/>
              </a:ext>
            </a:extLst>
          </p:cNvPr>
          <p:cNvSpPr>
            <a:spLocks noChangeArrowheads="1"/>
          </p:cNvSpPr>
          <p:nvPr/>
        </p:nvSpPr>
        <p:spPr bwMode="auto">
          <a:xfrm>
            <a:off x="-180528" y="-20538"/>
            <a:ext cx="9144000" cy="964367"/>
          </a:xfrm>
          <a:prstGeom prst="rect">
            <a:avLst/>
          </a:prstGeom>
          <a:noFill/>
          <a:ln>
            <a:noFill/>
          </a:ln>
          <a:effectLst>
            <a:prstShdw prst="shdw13" dist="53882" dir="13500000">
              <a:schemeClr val="bg2">
                <a:alpha val="50000"/>
              </a:schemeClr>
            </a:prstShdw>
          </a:effectLst>
        </p:spPr>
        <p:txBody>
          <a:bodyPr wrap="square">
            <a:spAutoFit/>
          </a:bodyPr>
          <a:lstStyle>
            <a:lvl1pPr eaLnBrk="0" hangingPunct="0">
              <a:spcBef>
                <a:spcPct val="20000"/>
              </a:spcBef>
              <a:buClr>
                <a:schemeClr val="accent1"/>
              </a:buClr>
              <a:buFont typeface="Wingdings" pitchFamily="2" charset="2"/>
              <a:buChar char="m"/>
              <a:defRPr sz="3600">
                <a:solidFill>
                  <a:schemeClr val="tx1"/>
                </a:solidFill>
                <a:latin typeface="Arial" charset="0"/>
                <a:ea typeface="宋体" charset="-122"/>
                <a:sym typeface="Arial" charset="0"/>
              </a:defRPr>
            </a:lvl1pPr>
            <a:lvl2pPr marL="742950" indent="-285750" eaLnBrk="0" hangingPunct="0">
              <a:spcBef>
                <a:spcPct val="20000"/>
              </a:spcBef>
              <a:buClr>
                <a:srgbClr val="000099"/>
              </a:buClr>
              <a:buFont typeface="Wingdings" pitchFamily="2" charset="2"/>
              <a:buChar char="ª"/>
              <a:defRPr sz="3200">
                <a:solidFill>
                  <a:schemeClr val="tx1"/>
                </a:solidFill>
                <a:latin typeface="Arial" charset="0"/>
                <a:ea typeface="宋体" charset="-122"/>
                <a:sym typeface="Arial" charset="0"/>
              </a:defRPr>
            </a:lvl2pPr>
            <a:lvl3pPr marL="1143000" indent="-228600" eaLnBrk="0" hangingPunct="0">
              <a:spcBef>
                <a:spcPct val="20000"/>
              </a:spcBef>
              <a:buClr>
                <a:schemeClr val="tx1"/>
              </a:buClr>
              <a:buFont typeface="Wingdings" pitchFamily="2" charset="2"/>
              <a:buChar char="•"/>
              <a:defRPr sz="3000">
                <a:solidFill>
                  <a:schemeClr val="tx1"/>
                </a:solidFill>
                <a:latin typeface="Arial" charset="0"/>
                <a:ea typeface="宋体" charset="-122"/>
                <a:sym typeface="Arial" charset="0"/>
              </a:defRPr>
            </a:lvl3pPr>
            <a:lvl4pPr marL="1600200" indent="-228600" eaLnBrk="0" hangingPunct="0">
              <a:spcBef>
                <a:spcPct val="20000"/>
              </a:spcBef>
              <a:buClr>
                <a:schemeClr val="tx1"/>
              </a:buClr>
              <a:buFont typeface="Wingdings" pitchFamily="2" charset="2"/>
              <a:buChar char="–"/>
              <a:defRPr sz="2800">
                <a:solidFill>
                  <a:schemeClr val="tx1"/>
                </a:solidFill>
                <a:latin typeface="Arial" charset="0"/>
                <a:ea typeface="宋体" charset="-122"/>
                <a:sym typeface="Arial" charset="0"/>
              </a:defRPr>
            </a:lvl4pPr>
            <a:lvl5pPr marL="2057400" indent="-228600" eaLnBrk="0" hangingPunct="0">
              <a:spcBef>
                <a:spcPct val="20000"/>
              </a:spcBef>
              <a:buClr>
                <a:schemeClr val="tx1"/>
              </a:buClr>
              <a:buFont typeface="Wingdings" pitchFamily="2" charset="2"/>
              <a:buChar char="»"/>
              <a:defRPr sz="2800">
                <a:solidFill>
                  <a:schemeClr val="tx1"/>
                </a:solidFill>
                <a:latin typeface="Arial" charset="0"/>
                <a:ea typeface="宋体" charset="-122"/>
                <a:sym typeface="Arial" charset="0"/>
              </a:defRPr>
            </a:lvl5pPr>
            <a:lvl6pPr marL="2514600" indent="-228600" eaLnBrk="0" fontAlgn="base" hangingPunct="0">
              <a:spcBef>
                <a:spcPct val="20000"/>
              </a:spcBef>
              <a:spcAft>
                <a:spcPct val="0"/>
              </a:spcAft>
              <a:buClr>
                <a:schemeClr val="tx1"/>
              </a:buClr>
              <a:buFont typeface="Wingdings" pitchFamily="2" charset="2"/>
              <a:buChar char="»"/>
              <a:defRPr sz="2800">
                <a:solidFill>
                  <a:schemeClr val="tx1"/>
                </a:solidFill>
                <a:latin typeface="Arial" charset="0"/>
                <a:ea typeface="宋体" charset="-122"/>
                <a:sym typeface="Arial" charset="0"/>
              </a:defRPr>
            </a:lvl6pPr>
            <a:lvl7pPr marL="2971800" indent="-228600" eaLnBrk="0" fontAlgn="base" hangingPunct="0">
              <a:spcBef>
                <a:spcPct val="20000"/>
              </a:spcBef>
              <a:spcAft>
                <a:spcPct val="0"/>
              </a:spcAft>
              <a:buClr>
                <a:schemeClr val="tx1"/>
              </a:buClr>
              <a:buFont typeface="Wingdings" pitchFamily="2" charset="2"/>
              <a:buChar char="»"/>
              <a:defRPr sz="2800">
                <a:solidFill>
                  <a:schemeClr val="tx1"/>
                </a:solidFill>
                <a:latin typeface="Arial" charset="0"/>
                <a:ea typeface="宋体" charset="-122"/>
                <a:sym typeface="Arial" charset="0"/>
              </a:defRPr>
            </a:lvl7pPr>
            <a:lvl8pPr marL="3429000" indent="-228600" eaLnBrk="0" fontAlgn="base" hangingPunct="0">
              <a:spcBef>
                <a:spcPct val="20000"/>
              </a:spcBef>
              <a:spcAft>
                <a:spcPct val="0"/>
              </a:spcAft>
              <a:buClr>
                <a:schemeClr val="tx1"/>
              </a:buClr>
              <a:buFont typeface="Wingdings" pitchFamily="2" charset="2"/>
              <a:buChar char="»"/>
              <a:defRPr sz="2800">
                <a:solidFill>
                  <a:schemeClr val="tx1"/>
                </a:solidFill>
                <a:latin typeface="Arial" charset="0"/>
                <a:ea typeface="宋体" charset="-122"/>
                <a:sym typeface="Arial" charset="0"/>
              </a:defRPr>
            </a:lvl8pPr>
            <a:lvl9pPr marL="3886200" indent="-228600" eaLnBrk="0" fontAlgn="base" hangingPunct="0">
              <a:spcBef>
                <a:spcPct val="20000"/>
              </a:spcBef>
              <a:spcAft>
                <a:spcPct val="0"/>
              </a:spcAft>
              <a:buClr>
                <a:schemeClr val="tx1"/>
              </a:buClr>
              <a:buFont typeface="Wingdings" pitchFamily="2" charset="2"/>
              <a:buChar char="»"/>
              <a:defRPr sz="2800">
                <a:solidFill>
                  <a:schemeClr val="tx1"/>
                </a:solidFill>
                <a:latin typeface="Arial" charset="0"/>
                <a:ea typeface="宋体" charset="-122"/>
                <a:sym typeface="Arial" charset="0"/>
              </a:defRPr>
            </a:lvl9pPr>
          </a:lstStyle>
          <a:p>
            <a:pPr algn="ctr" fontAlgn="base">
              <a:lnSpc>
                <a:spcPct val="150000"/>
              </a:lnSpc>
              <a:spcBef>
                <a:spcPct val="0"/>
              </a:spcBef>
              <a:spcAft>
                <a:spcPct val="0"/>
              </a:spcAft>
              <a:buClrTx/>
              <a:buFontTx/>
              <a:buNone/>
            </a:pPr>
            <a:r>
              <a:rPr lang="zh-CN" altLang="en-US" sz="4000" dirty="0">
                <a:solidFill>
                  <a:srgbClr val="A60000"/>
                </a:solidFill>
                <a:latin typeface="Calisto MT" panose="02040603050505030304" pitchFamily="18" charset="0"/>
                <a:ea typeface="微软雅黑" pitchFamily="34" charset="-122"/>
                <a:sym typeface="黑体" pitchFamily="49" charset="-122"/>
              </a:rPr>
              <a:t>流感百年：五次全球大流行</a:t>
            </a:r>
          </a:p>
        </p:txBody>
      </p:sp>
      <p:pic>
        <p:nvPicPr>
          <p:cNvPr id="6" name="图片 5">
            <a:extLst>
              <a:ext uri="{FF2B5EF4-FFF2-40B4-BE49-F238E27FC236}">
                <a16:creationId xmlns="" xmlns:a16="http://schemas.microsoft.com/office/drawing/2014/main" id="{35747932-A8E4-4784-A851-3327D604B7C7}"/>
              </a:ext>
            </a:extLst>
          </p:cNvPr>
          <p:cNvPicPr>
            <a:picLocks noChangeAspect="1"/>
          </p:cNvPicPr>
          <p:nvPr/>
        </p:nvPicPr>
        <p:blipFill>
          <a:blip r:embed="rId3"/>
          <a:stretch>
            <a:fillRect/>
          </a:stretch>
        </p:blipFill>
        <p:spPr>
          <a:xfrm>
            <a:off x="467549" y="1329612"/>
            <a:ext cx="8280919" cy="3298390"/>
          </a:xfrm>
          <a:prstGeom prst="rect">
            <a:avLst/>
          </a:prstGeom>
        </p:spPr>
      </p:pic>
      <p:pic>
        <p:nvPicPr>
          <p:cNvPr id="13" name="图片 12">
            <a:extLst>
              <a:ext uri="{FF2B5EF4-FFF2-40B4-BE49-F238E27FC236}">
                <a16:creationId xmlns="" xmlns:a16="http://schemas.microsoft.com/office/drawing/2014/main" id="{85547696-B536-4FE6-87F5-CB3D59E6E55E}"/>
              </a:ext>
            </a:extLst>
          </p:cNvPr>
          <p:cNvPicPr>
            <a:picLocks noChangeAspect="1"/>
          </p:cNvPicPr>
          <p:nvPr/>
        </p:nvPicPr>
        <p:blipFill>
          <a:blip r:embed="rId4"/>
          <a:stretch>
            <a:fillRect/>
          </a:stretch>
        </p:blipFill>
        <p:spPr>
          <a:xfrm>
            <a:off x="2814916" y="1469579"/>
            <a:ext cx="1476190" cy="862608"/>
          </a:xfrm>
          <a:prstGeom prst="rect">
            <a:avLst/>
          </a:prstGeom>
        </p:spPr>
      </p:pic>
      <p:sp>
        <p:nvSpPr>
          <p:cNvPr id="22" name="弧形 21">
            <a:extLst>
              <a:ext uri="{FF2B5EF4-FFF2-40B4-BE49-F238E27FC236}">
                <a16:creationId xmlns="" xmlns:a16="http://schemas.microsoft.com/office/drawing/2014/main" id="{D9B123B9-BFCC-4AAD-9488-06749937DF8B}"/>
              </a:ext>
            </a:extLst>
          </p:cNvPr>
          <p:cNvSpPr/>
          <p:nvPr/>
        </p:nvSpPr>
        <p:spPr>
          <a:xfrm rot="202600">
            <a:off x="2838675" y="2140077"/>
            <a:ext cx="1245108" cy="632578"/>
          </a:xfrm>
          <a:prstGeom prst="arc">
            <a:avLst>
              <a:gd name="adj1" fmla="val 18064708"/>
              <a:gd name="adj2" fmla="val 1846408"/>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pic>
        <p:nvPicPr>
          <p:cNvPr id="25" name="图片 24">
            <a:extLst>
              <a:ext uri="{FF2B5EF4-FFF2-40B4-BE49-F238E27FC236}">
                <a16:creationId xmlns="" xmlns:a16="http://schemas.microsoft.com/office/drawing/2014/main" id="{42875231-B37F-4DFB-A870-CC7EDE3B0B11}"/>
              </a:ext>
            </a:extLst>
          </p:cNvPr>
          <p:cNvPicPr>
            <a:picLocks noChangeAspect="1"/>
          </p:cNvPicPr>
          <p:nvPr/>
        </p:nvPicPr>
        <p:blipFill>
          <a:blip r:embed="rId5"/>
          <a:stretch>
            <a:fillRect/>
          </a:stretch>
        </p:blipFill>
        <p:spPr>
          <a:xfrm>
            <a:off x="4139957" y="1221600"/>
            <a:ext cx="1361905" cy="862608"/>
          </a:xfrm>
          <a:prstGeom prst="rect">
            <a:avLst/>
          </a:prstGeom>
        </p:spPr>
      </p:pic>
      <p:sp>
        <p:nvSpPr>
          <p:cNvPr id="26" name="弧形 25">
            <a:extLst>
              <a:ext uri="{FF2B5EF4-FFF2-40B4-BE49-F238E27FC236}">
                <a16:creationId xmlns="" xmlns:a16="http://schemas.microsoft.com/office/drawing/2014/main" id="{0CEF164B-E1C4-4F3D-925A-492F443D05F9}"/>
              </a:ext>
            </a:extLst>
          </p:cNvPr>
          <p:cNvSpPr/>
          <p:nvPr/>
        </p:nvSpPr>
        <p:spPr>
          <a:xfrm rot="20873773">
            <a:off x="4214029" y="2036892"/>
            <a:ext cx="1114970" cy="632578"/>
          </a:xfrm>
          <a:prstGeom prst="arc">
            <a:avLst>
              <a:gd name="adj1" fmla="val 17720581"/>
              <a:gd name="adj2" fmla="val 2497148"/>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8" name="文本框 27">
            <a:extLst>
              <a:ext uri="{FF2B5EF4-FFF2-40B4-BE49-F238E27FC236}">
                <a16:creationId xmlns="" xmlns:a16="http://schemas.microsoft.com/office/drawing/2014/main" id="{2260FF3E-C59B-4468-AD84-C96083F64A9E}"/>
              </a:ext>
            </a:extLst>
          </p:cNvPr>
          <p:cNvSpPr txBox="1"/>
          <p:nvPr/>
        </p:nvSpPr>
        <p:spPr>
          <a:xfrm>
            <a:off x="5278631" y="1663466"/>
            <a:ext cx="803467" cy="784830"/>
          </a:xfrm>
          <a:prstGeom prst="rect">
            <a:avLst/>
          </a:prstGeom>
          <a:noFill/>
        </p:spPr>
        <p:txBody>
          <a:bodyPr wrap="square" rtlCol="0">
            <a:spAutoFit/>
          </a:bodyPr>
          <a:lstStyle/>
          <a:p>
            <a:r>
              <a:rPr lang="en-US" altLang="zh-CN" sz="1500" b="1">
                <a:latin typeface="Arial" panose="020B0604020202020204" pitchFamily="34" charset="0"/>
                <a:cs typeface="Arial" panose="020B0604020202020204" pitchFamily="34" charset="0"/>
              </a:rPr>
              <a:t>HA</a:t>
            </a:r>
          </a:p>
          <a:p>
            <a:r>
              <a:rPr lang="en-US" altLang="zh-CN" sz="1500" b="1">
                <a:latin typeface="Arial" panose="020B0604020202020204" pitchFamily="34" charset="0"/>
                <a:cs typeface="Arial" panose="020B0604020202020204" pitchFamily="34" charset="0"/>
              </a:rPr>
              <a:t>NA</a:t>
            </a:r>
          </a:p>
          <a:p>
            <a:r>
              <a:rPr lang="en-US" altLang="zh-CN" sz="1500" b="1">
                <a:latin typeface="Arial" panose="020B0604020202020204" pitchFamily="34" charset="0"/>
                <a:cs typeface="Arial" panose="020B0604020202020204" pitchFamily="34" charset="0"/>
              </a:rPr>
              <a:t>PB1</a:t>
            </a:r>
            <a:endParaRPr lang="zh-CN" altLang="en-US" sz="1500" b="1">
              <a:latin typeface="Arial" panose="020B0604020202020204" pitchFamily="34" charset="0"/>
              <a:cs typeface="Arial" panose="020B0604020202020204" pitchFamily="34" charset="0"/>
            </a:endParaRPr>
          </a:p>
        </p:txBody>
      </p:sp>
      <p:pic>
        <p:nvPicPr>
          <p:cNvPr id="29" name="图片 28">
            <a:extLst>
              <a:ext uri="{FF2B5EF4-FFF2-40B4-BE49-F238E27FC236}">
                <a16:creationId xmlns="" xmlns:a16="http://schemas.microsoft.com/office/drawing/2014/main" id="{5E276A81-804E-4353-BB1F-EA558682A698}"/>
              </a:ext>
            </a:extLst>
          </p:cNvPr>
          <p:cNvPicPr>
            <a:picLocks noChangeAspect="1"/>
          </p:cNvPicPr>
          <p:nvPr/>
        </p:nvPicPr>
        <p:blipFill>
          <a:blip r:embed="rId6"/>
          <a:stretch>
            <a:fillRect/>
          </a:stretch>
        </p:blipFill>
        <p:spPr>
          <a:xfrm>
            <a:off x="5724133" y="1113588"/>
            <a:ext cx="1361905" cy="1028572"/>
          </a:xfrm>
          <a:prstGeom prst="rect">
            <a:avLst/>
          </a:prstGeom>
        </p:spPr>
      </p:pic>
      <p:sp>
        <p:nvSpPr>
          <p:cNvPr id="31" name="弧形 30">
            <a:extLst>
              <a:ext uri="{FF2B5EF4-FFF2-40B4-BE49-F238E27FC236}">
                <a16:creationId xmlns="" xmlns:a16="http://schemas.microsoft.com/office/drawing/2014/main" id="{21260AA6-A6B4-4553-AE40-15E6B1A45EA0}"/>
              </a:ext>
            </a:extLst>
          </p:cNvPr>
          <p:cNvSpPr/>
          <p:nvPr/>
        </p:nvSpPr>
        <p:spPr>
          <a:xfrm rot="482409">
            <a:off x="5777633" y="1925043"/>
            <a:ext cx="1114970" cy="632578"/>
          </a:xfrm>
          <a:prstGeom prst="arc">
            <a:avLst>
              <a:gd name="adj1" fmla="val 17720581"/>
              <a:gd name="adj2" fmla="val 2108579"/>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2" name="文本框 31">
            <a:extLst>
              <a:ext uri="{FF2B5EF4-FFF2-40B4-BE49-F238E27FC236}">
                <a16:creationId xmlns="" xmlns:a16="http://schemas.microsoft.com/office/drawing/2014/main" id="{9C1E24BE-58E6-42B4-A169-FFE828AF9D86}"/>
              </a:ext>
            </a:extLst>
          </p:cNvPr>
          <p:cNvSpPr txBox="1"/>
          <p:nvPr/>
        </p:nvSpPr>
        <p:spPr>
          <a:xfrm>
            <a:off x="6948269" y="1653648"/>
            <a:ext cx="803467" cy="553998"/>
          </a:xfrm>
          <a:prstGeom prst="rect">
            <a:avLst/>
          </a:prstGeom>
          <a:noFill/>
        </p:spPr>
        <p:txBody>
          <a:bodyPr wrap="square" rtlCol="0">
            <a:spAutoFit/>
          </a:bodyPr>
          <a:lstStyle/>
          <a:p>
            <a:r>
              <a:rPr lang="en-US" altLang="zh-CN" sz="1500" b="1" dirty="0">
                <a:latin typeface="Arial" panose="020B0604020202020204" pitchFamily="34" charset="0"/>
                <a:cs typeface="Arial" panose="020B0604020202020204" pitchFamily="34" charset="0"/>
              </a:rPr>
              <a:t>HA</a:t>
            </a:r>
          </a:p>
          <a:p>
            <a:r>
              <a:rPr lang="en-US" altLang="zh-CN" sz="1500" b="1" dirty="0">
                <a:latin typeface="Arial" panose="020B0604020202020204" pitchFamily="34" charset="0"/>
                <a:cs typeface="Arial" panose="020B0604020202020204" pitchFamily="34" charset="0"/>
              </a:rPr>
              <a:t>PB1</a:t>
            </a:r>
            <a:endParaRPr lang="zh-CN" altLang="en-US" sz="1500" b="1" dirty="0">
              <a:latin typeface="Arial" panose="020B0604020202020204" pitchFamily="34" charset="0"/>
              <a:cs typeface="Arial" panose="020B0604020202020204" pitchFamily="34" charset="0"/>
            </a:endParaRPr>
          </a:p>
        </p:txBody>
      </p:sp>
      <p:cxnSp>
        <p:nvCxnSpPr>
          <p:cNvPr id="36" name="直接连接符 35">
            <a:extLst>
              <a:ext uri="{FF2B5EF4-FFF2-40B4-BE49-F238E27FC236}">
                <a16:creationId xmlns="" xmlns:a16="http://schemas.microsoft.com/office/drawing/2014/main" id="{23F4CBFD-FF8F-4D2B-B2BA-A120985B0AE0}"/>
              </a:ext>
            </a:extLst>
          </p:cNvPr>
          <p:cNvCxnSpPr/>
          <p:nvPr/>
        </p:nvCxnSpPr>
        <p:spPr>
          <a:xfrm flipV="1">
            <a:off x="6164580" y="4532714"/>
            <a:ext cx="0" cy="110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直接连接符 36">
            <a:extLst>
              <a:ext uri="{FF2B5EF4-FFF2-40B4-BE49-F238E27FC236}">
                <a16:creationId xmlns="" xmlns:a16="http://schemas.microsoft.com/office/drawing/2014/main" id="{AC6E22BD-4210-4E71-A02C-DCD87AEB9D54}"/>
              </a:ext>
            </a:extLst>
          </p:cNvPr>
          <p:cNvCxnSpPr/>
          <p:nvPr/>
        </p:nvCxnSpPr>
        <p:spPr>
          <a:xfrm flipV="1">
            <a:off x="4514851" y="4536286"/>
            <a:ext cx="0" cy="110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文本框 47">
            <a:extLst>
              <a:ext uri="{FF2B5EF4-FFF2-40B4-BE49-F238E27FC236}">
                <a16:creationId xmlns="" xmlns:a16="http://schemas.microsoft.com/office/drawing/2014/main" id="{251322A3-8BEB-4D75-9593-8428B652B60F}"/>
              </a:ext>
            </a:extLst>
          </p:cNvPr>
          <p:cNvSpPr txBox="1"/>
          <p:nvPr/>
        </p:nvSpPr>
        <p:spPr>
          <a:xfrm>
            <a:off x="0" y="4716336"/>
            <a:ext cx="3826412" cy="461665"/>
          </a:xfrm>
          <a:prstGeom prst="rect">
            <a:avLst/>
          </a:prstGeom>
          <a:noFill/>
        </p:spPr>
        <p:txBody>
          <a:bodyPr wrap="square" rtlCol="0">
            <a:spAutoFit/>
          </a:bodyPr>
          <a:lstStyle/>
          <a:p>
            <a:r>
              <a:rPr lang="en-US" altLang="zh-CN" sz="1200" i="1" dirty="0">
                <a:cs typeface="Arial" panose="020B0604020202020204" pitchFamily="34" charset="0"/>
              </a:rPr>
              <a:t>Textbook of Inﬂuenza, 2nd Edition. Edited by Robert G. Webster,</a:t>
            </a:r>
            <a:r>
              <a:rPr lang="zh-CN" altLang="en-US" sz="1200" i="1" dirty="0">
                <a:cs typeface="Arial" panose="020B0604020202020204" pitchFamily="34" charset="0"/>
              </a:rPr>
              <a:t> </a:t>
            </a:r>
            <a:r>
              <a:rPr lang="en-US" altLang="zh-CN" sz="1200" i="1" dirty="0">
                <a:cs typeface="Arial" panose="020B0604020202020204" pitchFamily="34" charset="0"/>
              </a:rPr>
              <a:t>et al.</a:t>
            </a:r>
            <a:endParaRPr lang="zh-CN" altLang="en-US" sz="1200" i="1" dirty="0">
              <a:cs typeface="Arial" panose="020B0604020202020204" pitchFamily="34" charset="0"/>
            </a:endParaRPr>
          </a:p>
        </p:txBody>
      </p:sp>
    </p:spTree>
    <p:extLst>
      <p:ext uri="{BB962C8B-B14F-4D97-AF65-F5344CB8AC3E}">
        <p14:creationId xmlns:p14="http://schemas.microsoft.com/office/powerpoint/2010/main" val="194667830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a:xfrm>
            <a:off x="395536" y="1419622"/>
            <a:ext cx="8266668" cy="3467100"/>
          </a:xfrm>
        </p:spPr>
        <p:txBody>
          <a:bodyPr/>
          <a:lstStyle/>
          <a:p>
            <a:pPr>
              <a:buClr>
                <a:srgbClr val="800000"/>
              </a:buClr>
              <a:buFont typeface="Wingdings" charset="2"/>
              <a:buChar char="Ø"/>
            </a:pPr>
            <a:r>
              <a:rPr kumimoji="1" lang="zh-CN" altLang="en-US" sz="2400" dirty="0" smtClean="0">
                <a:solidFill>
                  <a:schemeClr val="tx1"/>
                </a:solidFill>
                <a:latin typeface="黑体"/>
                <a:ea typeface="黑体"/>
                <a:cs typeface="黑体"/>
              </a:rPr>
              <a:t>对乙醇（</a:t>
            </a:r>
            <a:r>
              <a:rPr kumimoji="1" lang="en-US" altLang="zh-CN" sz="2400" dirty="0" smtClean="0">
                <a:solidFill>
                  <a:schemeClr val="tx1"/>
                </a:solidFill>
                <a:latin typeface="黑体"/>
                <a:ea typeface="黑体"/>
                <a:cs typeface="黑体"/>
              </a:rPr>
              <a:t>75%</a:t>
            </a:r>
            <a:r>
              <a:rPr kumimoji="1" lang="zh-CN" altLang="en-US" sz="2400" dirty="0" smtClean="0">
                <a:solidFill>
                  <a:schemeClr val="tx1"/>
                </a:solidFill>
                <a:latin typeface="黑体"/>
                <a:ea typeface="黑体"/>
                <a:cs typeface="黑体"/>
              </a:rPr>
              <a:t>）、碘伏、碘酊等常用消毒剂敏感</a:t>
            </a:r>
            <a:endParaRPr kumimoji="1" lang="en-US" altLang="zh-CN" sz="2400" dirty="0" smtClean="0">
              <a:solidFill>
                <a:schemeClr val="tx1"/>
              </a:solidFill>
              <a:latin typeface="黑体"/>
              <a:ea typeface="黑体"/>
              <a:cs typeface="黑体"/>
            </a:endParaRPr>
          </a:p>
          <a:p>
            <a:pPr>
              <a:buClr>
                <a:srgbClr val="800000"/>
              </a:buClr>
              <a:buFont typeface="Wingdings" charset="2"/>
              <a:buChar char="Ø"/>
            </a:pPr>
            <a:r>
              <a:rPr kumimoji="1" lang="zh-CN" altLang="en-US" sz="2400" dirty="0" smtClean="0">
                <a:solidFill>
                  <a:schemeClr val="tx1"/>
                </a:solidFill>
                <a:latin typeface="黑体"/>
                <a:ea typeface="黑体"/>
                <a:cs typeface="黑体"/>
              </a:rPr>
              <a:t>多紫外线敏感</a:t>
            </a:r>
            <a:endParaRPr kumimoji="1" lang="en-US" altLang="zh-CN" sz="2400" dirty="0" smtClean="0">
              <a:solidFill>
                <a:schemeClr val="tx1"/>
              </a:solidFill>
              <a:latin typeface="黑体"/>
              <a:ea typeface="黑体"/>
              <a:cs typeface="黑体"/>
            </a:endParaRPr>
          </a:p>
          <a:p>
            <a:pPr>
              <a:buClr>
                <a:srgbClr val="800000"/>
              </a:buClr>
              <a:buFont typeface="Wingdings" charset="2"/>
              <a:buChar char="Ø"/>
            </a:pPr>
            <a:r>
              <a:rPr kumimoji="1" lang="zh-CN" altLang="en-US" sz="2400" dirty="0" smtClean="0">
                <a:solidFill>
                  <a:schemeClr val="tx1"/>
                </a:solidFill>
                <a:latin typeface="黑体"/>
                <a:ea typeface="黑体"/>
                <a:cs typeface="黑体"/>
              </a:rPr>
              <a:t>对热敏感：</a:t>
            </a:r>
            <a:r>
              <a:rPr kumimoji="1" lang="en-US" altLang="zh-CN" sz="2400" dirty="0" smtClean="0">
                <a:solidFill>
                  <a:schemeClr val="tx1"/>
                </a:solidFill>
                <a:latin typeface="黑体"/>
                <a:ea typeface="黑体"/>
                <a:cs typeface="黑体"/>
              </a:rPr>
              <a:t>56</a:t>
            </a:r>
            <a:r>
              <a:rPr kumimoji="1" lang="zh-CN" altLang="en-US" sz="2400" dirty="0" smtClean="0">
                <a:solidFill>
                  <a:schemeClr val="tx1"/>
                </a:solidFill>
                <a:latin typeface="黑体"/>
                <a:ea typeface="黑体"/>
                <a:cs typeface="黑体"/>
              </a:rPr>
              <a:t>摄氏度</a:t>
            </a:r>
            <a:r>
              <a:rPr kumimoji="1" lang="en-US" altLang="zh-CN" sz="2400" dirty="0" smtClean="0">
                <a:solidFill>
                  <a:schemeClr val="tx1"/>
                </a:solidFill>
                <a:latin typeface="黑体"/>
                <a:ea typeface="黑体"/>
                <a:cs typeface="黑体"/>
              </a:rPr>
              <a:t>30</a:t>
            </a:r>
            <a:r>
              <a:rPr kumimoji="1" lang="zh-CN" altLang="en-US" sz="2400" dirty="0" smtClean="0">
                <a:solidFill>
                  <a:schemeClr val="tx1"/>
                </a:solidFill>
                <a:latin typeface="黑体"/>
                <a:ea typeface="黑体"/>
                <a:cs typeface="黑体"/>
              </a:rPr>
              <a:t>分钟即可灭活</a:t>
            </a:r>
            <a:endParaRPr kumimoji="1" lang="en-US" altLang="zh-CN" sz="2400" dirty="0" smtClean="0">
              <a:solidFill>
                <a:schemeClr val="tx1"/>
              </a:solidFill>
              <a:latin typeface="黑体"/>
              <a:ea typeface="黑体"/>
              <a:cs typeface="黑体"/>
            </a:endParaRPr>
          </a:p>
          <a:p>
            <a:endParaRPr kumimoji="1" lang="zh-CN" altLang="en-US" dirty="0"/>
          </a:p>
        </p:txBody>
      </p:sp>
      <p:sp>
        <p:nvSpPr>
          <p:cNvPr id="3" name="标题 2"/>
          <p:cNvSpPr>
            <a:spLocks noGrp="1"/>
          </p:cNvSpPr>
          <p:nvPr>
            <p:ph type="title"/>
          </p:nvPr>
        </p:nvSpPr>
        <p:spPr>
          <a:xfrm>
            <a:off x="1979712" y="123478"/>
            <a:ext cx="4536504" cy="742950"/>
          </a:xfrm>
        </p:spPr>
        <p:txBody>
          <a:bodyPr/>
          <a:lstStyle/>
          <a:p>
            <a:r>
              <a:rPr kumimoji="1" lang="zh-CN" altLang="en-US" dirty="0" smtClean="0"/>
              <a:t>流感的灭活方法</a:t>
            </a:r>
            <a:endParaRPr kumimoji="1" lang="zh-CN" altLang="en-US" dirty="0"/>
          </a:p>
        </p:txBody>
      </p:sp>
    </p:spTree>
    <p:extLst>
      <p:ext uri="{BB962C8B-B14F-4D97-AF65-F5344CB8AC3E}">
        <p14:creationId xmlns:p14="http://schemas.microsoft.com/office/powerpoint/2010/main" val="125855899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Content Placeholder 7"/>
          <p:cNvSpPr>
            <a:spLocks noGrp="1"/>
          </p:cNvSpPr>
          <p:nvPr>
            <p:ph type="body" sz="quarter" idx="11"/>
          </p:nvPr>
        </p:nvSpPr>
        <p:spPr>
          <a:xfrm>
            <a:off x="343932" y="1557644"/>
            <a:ext cx="8266668" cy="2486025"/>
          </a:xfrm>
        </p:spPr>
        <p:txBody>
          <a:bodyPr vert="horz" lIns="91438" tIns="45719" rIns="91438" bIns="45719" rtlCol="0">
            <a:normAutofit/>
          </a:bodyPr>
          <a:lstStyle/>
          <a:p>
            <a:pPr defTabSz="457200">
              <a:lnSpc>
                <a:spcPct val="95000"/>
              </a:lnSpc>
              <a:spcBef>
                <a:spcPts val="0"/>
              </a:spcBef>
              <a:spcAft>
                <a:spcPts val="1200"/>
              </a:spcAft>
            </a:pPr>
            <a:endParaRPr lang="en-US" sz="2000" baseline="-25000" dirty="0">
              <a:latin typeface="微软雅黑" pitchFamily="34" charset="-122"/>
              <a:ea typeface="微软雅黑" pitchFamily="34" charset="-122"/>
            </a:endParaRPr>
          </a:p>
          <a:p>
            <a:pPr marL="0" indent="0" defTabSz="457200">
              <a:lnSpc>
                <a:spcPct val="95000"/>
              </a:lnSpc>
              <a:spcBef>
                <a:spcPts val="0"/>
              </a:spcBef>
              <a:spcAft>
                <a:spcPts val="1200"/>
              </a:spcAft>
              <a:buNone/>
            </a:pPr>
            <a:endParaRPr lang="en-US" sz="2000" baseline="-25000" dirty="0">
              <a:latin typeface="微软雅黑" pitchFamily="34" charset="-122"/>
              <a:ea typeface="微软雅黑" pitchFamily="34" charset="-122"/>
            </a:endParaRPr>
          </a:p>
        </p:txBody>
      </p:sp>
      <p:sp>
        <p:nvSpPr>
          <p:cNvPr id="24580" name="Text Box 6"/>
          <p:cNvSpPr txBox="1">
            <a:spLocks noChangeArrowheads="1"/>
          </p:cNvSpPr>
          <p:nvPr/>
        </p:nvSpPr>
        <p:spPr bwMode="auto">
          <a:xfrm>
            <a:off x="6651629" y="951980"/>
            <a:ext cx="184662" cy="23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91438" tIns="45719" rIns="91438" bIns="45719" anchor="ctr">
            <a:spAutoFit/>
          </a:bodyPr>
          <a:lstStyle>
            <a:lvl1pPr defTabSz="457200" eaLnBrk="0" hangingPunct="0">
              <a:defRPr sz="3200" b="1">
                <a:solidFill>
                  <a:schemeClr val="tx1"/>
                </a:solidFill>
                <a:latin typeface="Arial" pitchFamily="34" charset="0"/>
                <a:ea typeface="ＭＳ Ｐゴシック" pitchFamily="34" charset="-128"/>
              </a:defRPr>
            </a:lvl1pPr>
            <a:lvl2pPr marL="742950" indent="-285750" defTabSz="457200" eaLnBrk="0" hangingPunct="0">
              <a:defRPr sz="3200" b="1">
                <a:solidFill>
                  <a:schemeClr val="tx1"/>
                </a:solidFill>
                <a:latin typeface="Arial" pitchFamily="34" charset="0"/>
                <a:ea typeface="ＭＳ Ｐゴシック" pitchFamily="34" charset="-128"/>
              </a:defRPr>
            </a:lvl2pPr>
            <a:lvl3pPr marL="1143000" indent="-228600" defTabSz="457200" eaLnBrk="0" hangingPunct="0">
              <a:defRPr sz="3200" b="1">
                <a:solidFill>
                  <a:schemeClr val="tx1"/>
                </a:solidFill>
                <a:latin typeface="Arial" pitchFamily="34" charset="0"/>
                <a:ea typeface="ＭＳ Ｐゴシック" pitchFamily="34" charset="-128"/>
              </a:defRPr>
            </a:lvl3pPr>
            <a:lvl4pPr marL="1600200" indent="-228600" defTabSz="457200" eaLnBrk="0" hangingPunct="0">
              <a:defRPr sz="3200" b="1">
                <a:solidFill>
                  <a:schemeClr val="tx1"/>
                </a:solidFill>
                <a:latin typeface="Arial" pitchFamily="34" charset="0"/>
                <a:ea typeface="ＭＳ Ｐゴシック" pitchFamily="34" charset="-128"/>
              </a:defRPr>
            </a:lvl4pPr>
            <a:lvl5pPr marL="2057400" indent="-228600" defTabSz="457200" eaLnBrk="0" hangingPunct="0">
              <a:defRPr sz="3200" b="1">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3200" b="1">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3200" b="1">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3200" b="1">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3200" b="1">
                <a:solidFill>
                  <a:schemeClr val="tx1"/>
                </a:solidFill>
                <a:latin typeface="Arial" pitchFamily="34" charset="0"/>
                <a:ea typeface="ＭＳ Ｐゴシック" pitchFamily="34" charset="-128"/>
              </a:defRPr>
            </a:lvl9pPr>
          </a:lstStyle>
          <a:p>
            <a:pPr eaLnBrk="1" hangingPunct="1">
              <a:lnSpc>
                <a:spcPct val="75000"/>
              </a:lnSpc>
              <a:spcBef>
                <a:spcPct val="50000"/>
              </a:spcBef>
            </a:pPr>
            <a:endParaRPr lang="en-US" sz="1800" baseline="-25000" dirty="0">
              <a:solidFill>
                <a:srgbClr val="000000"/>
              </a:solidFill>
            </a:endParaRPr>
          </a:p>
        </p:txBody>
      </p:sp>
      <p:graphicFrame>
        <p:nvGraphicFramePr>
          <p:cNvPr id="2" name="Diagram 1"/>
          <p:cNvGraphicFramePr/>
          <p:nvPr>
            <p:extLst>
              <p:ext uri="{D42A27DB-BD31-4B8C-83A1-F6EECF244321}">
                <p14:modId xmlns:p14="http://schemas.microsoft.com/office/powerpoint/2010/main" val="3069674869"/>
              </p:ext>
            </p:extLst>
          </p:nvPr>
        </p:nvGraphicFramePr>
        <p:xfrm>
          <a:off x="149851" y="1260054"/>
          <a:ext cx="8844298" cy="33607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2578748" y="4470134"/>
            <a:ext cx="5354831" cy="98676"/>
          </a:xfrm>
          <a:prstGeom prst="rect">
            <a:avLst/>
          </a:prstGeom>
        </p:spPr>
        <p:txBody>
          <a:bodyPr wrap="square" rtlCol="0">
            <a:noAutofit/>
          </a:bodyPr>
          <a:lstStyle/>
          <a:p>
            <a:pPr>
              <a:lnSpc>
                <a:spcPct val="90000"/>
              </a:lnSpc>
            </a:pPr>
            <a:endParaRPr lang="en-GB" sz="1200" dirty="0" err="1">
              <a:solidFill>
                <a:srgbClr val="646464"/>
              </a:solidFill>
              <a:latin typeface="Arial"/>
            </a:endParaRPr>
          </a:p>
        </p:txBody>
      </p:sp>
      <p:sp>
        <p:nvSpPr>
          <p:cNvPr id="5" name="TextBox 4"/>
          <p:cNvSpPr txBox="1"/>
          <p:nvPr/>
        </p:nvSpPr>
        <p:spPr>
          <a:xfrm>
            <a:off x="31704" y="4803998"/>
            <a:ext cx="9112296" cy="180065"/>
          </a:xfrm>
          <a:prstGeom prst="rect">
            <a:avLst/>
          </a:prstGeom>
        </p:spPr>
        <p:txBody>
          <a:bodyPr wrap="square" rtlCol="0">
            <a:noAutofit/>
          </a:bodyPr>
          <a:lstStyle/>
          <a:p>
            <a:pPr>
              <a:lnSpc>
                <a:spcPct val="90000"/>
              </a:lnSpc>
            </a:pPr>
            <a:r>
              <a:rPr lang="en-GB" sz="1200" i="1" dirty="0">
                <a:solidFill>
                  <a:srgbClr val="646464"/>
                </a:solidFill>
                <a:latin typeface="Arial"/>
              </a:rPr>
              <a:t>http://www.who.int/influenza/human_animal_interface/virology_laboratories_and_vaccines/influenza_virus_infections_humans_feb14.pdf?ua=1 </a:t>
            </a:r>
          </a:p>
        </p:txBody>
      </p:sp>
      <p:pic>
        <p:nvPicPr>
          <p:cNvPr id="2052" name="Picture 4" descr="Image result for 2009 flu pandemic">
            <a:hlinkClick r:id="rId8"/>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0560" r="15363" b="7185"/>
          <a:stretch/>
        </p:blipFill>
        <p:spPr bwMode="auto">
          <a:xfrm>
            <a:off x="331864" y="2431390"/>
            <a:ext cx="1140226" cy="93358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zoonotic influenza">
            <a:hlinkClick r:id="rId10"/>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13047" t="9229" r="24847" b="12660"/>
          <a:stretch/>
        </p:blipFill>
        <p:spPr bwMode="auto">
          <a:xfrm>
            <a:off x="256848" y="3611534"/>
            <a:ext cx="1141368" cy="885683"/>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9">
            <a:extLst>
              <a:ext uri="{FF2B5EF4-FFF2-40B4-BE49-F238E27FC236}">
                <a16:creationId xmlns="" xmlns:a16="http://schemas.microsoft.com/office/drawing/2014/main" id="{198735FE-BEF1-47EF-9DBD-AF76991A89DE}"/>
              </a:ext>
            </a:extLst>
          </p:cNvPr>
          <p:cNvSpPr>
            <a:spLocks noChangeArrowheads="1"/>
          </p:cNvSpPr>
          <p:nvPr/>
        </p:nvSpPr>
        <p:spPr bwMode="auto">
          <a:xfrm>
            <a:off x="-108520" y="-51307"/>
            <a:ext cx="9144000" cy="964367"/>
          </a:xfrm>
          <a:prstGeom prst="rect">
            <a:avLst/>
          </a:prstGeom>
          <a:noFill/>
          <a:ln>
            <a:noFill/>
          </a:ln>
          <a:effectLst>
            <a:prstShdw prst="shdw13" dist="53882" dir="13500000">
              <a:schemeClr val="bg2">
                <a:alpha val="50000"/>
              </a:schemeClr>
            </a:prstShdw>
          </a:effectLst>
        </p:spPr>
        <p:txBody>
          <a:bodyPr wrap="square">
            <a:spAutoFit/>
          </a:bodyPr>
          <a:lstStyle>
            <a:lvl1pPr eaLnBrk="0" hangingPunct="0">
              <a:spcBef>
                <a:spcPct val="20000"/>
              </a:spcBef>
              <a:buClr>
                <a:schemeClr val="accent1"/>
              </a:buClr>
              <a:buFont typeface="Wingdings" pitchFamily="2" charset="2"/>
              <a:buChar char="m"/>
              <a:defRPr sz="3600">
                <a:solidFill>
                  <a:schemeClr val="tx1"/>
                </a:solidFill>
                <a:latin typeface="Arial" charset="0"/>
                <a:ea typeface="宋体" charset="-122"/>
                <a:sym typeface="Arial" charset="0"/>
              </a:defRPr>
            </a:lvl1pPr>
            <a:lvl2pPr marL="742950" indent="-285750" eaLnBrk="0" hangingPunct="0">
              <a:spcBef>
                <a:spcPct val="20000"/>
              </a:spcBef>
              <a:buClr>
                <a:srgbClr val="000099"/>
              </a:buClr>
              <a:buFont typeface="Wingdings" pitchFamily="2" charset="2"/>
              <a:buChar char="ª"/>
              <a:defRPr sz="3200">
                <a:solidFill>
                  <a:schemeClr val="tx1"/>
                </a:solidFill>
                <a:latin typeface="Arial" charset="0"/>
                <a:ea typeface="宋体" charset="-122"/>
                <a:sym typeface="Arial" charset="0"/>
              </a:defRPr>
            </a:lvl2pPr>
            <a:lvl3pPr marL="1143000" indent="-228600" eaLnBrk="0" hangingPunct="0">
              <a:spcBef>
                <a:spcPct val="20000"/>
              </a:spcBef>
              <a:buClr>
                <a:schemeClr val="tx1"/>
              </a:buClr>
              <a:buFont typeface="Wingdings" pitchFamily="2" charset="2"/>
              <a:buChar char="•"/>
              <a:defRPr sz="3000">
                <a:solidFill>
                  <a:schemeClr val="tx1"/>
                </a:solidFill>
                <a:latin typeface="Arial" charset="0"/>
                <a:ea typeface="宋体" charset="-122"/>
                <a:sym typeface="Arial" charset="0"/>
              </a:defRPr>
            </a:lvl3pPr>
            <a:lvl4pPr marL="1600200" indent="-228600" eaLnBrk="0" hangingPunct="0">
              <a:spcBef>
                <a:spcPct val="20000"/>
              </a:spcBef>
              <a:buClr>
                <a:schemeClr val="tx1"/>
              </a:buClr>
              <a:buFont typeface="Wingdings" pitchFamily="2" charset="2"/>
              <a:buChar char="–"/>
              <a:defRPr sz="2800">
                <a:solidFill>
                  <a:schemeClr val="tx1"/>
                </a:solidFill>
                <a:latin typeface="Arial" charset="0"/>
                <a:ea typeface="宋体" charset="-122"/>
                <a:sym typeface="Arial" charset="0"/>
              </a:defRPr>
            </a:lvl4pPr>
            <a:lvl5pPr marL="2057400" indent="-228600" eaLnBrk="0" hangingPunct="0">
              <a:spcBef>
                <a:spcPct val="20000"/>
              </a:spcBef>
              <a:buClr>
                <a:schemeClr val="tx1"/>
              </a:buClr>
              <a:buFont typeface="Wingdings" pitchFamily="2" charset="2"/>
              <a:buChar char="»"/>
              <a:defRPr sz="2800">
                <a:solidFill>
                  <a:schemeClr val="tx1"/>
                </a:solidFill>
                <a:latin typeface="Arial" charset="0"/>
                <a:ea typeface="宋体" charset="-122"/>
                <a:sym typeface="Arial" charset="0"/>
              </a:defRPr>
            </a:lvl5pPr>
            <a:lvl6pPr marL="2514600" indent="-228600" eaLnBrk="0" fontAlgn="base" hangingPunct="0">
              <a:spcBef>
                <a:spcPct val="20000"/>
              </a:spcBef>
              <a:spcAft>
                <a:spcPct val="0"/>
              </a:spcAft>
              <a:buClr>
                <a:schemeClr val="tx1"/>
              </a:buClr>
              <a:buFont typeface="Wingdings" pitchFamily="2" charset="2"/>
              <a:buChar char="»"/>
              <a:defRPr sz="2800">
                <a:solidFill>
                  <a:schemeClr val="tx1"/>
                </a:solidFill>
                <a:latin typeface="Arial" charset="0"/>
                <a:ea typeface="宋体" charset="-122"/>
                <a:sym typeface="Arial" charset="0"/>
              </a:defRPr>
            </a:lvl6pPr>
            <a:lvl7pPr marL="2971800" indent="-228600" eaLnBrk="0" fontAlgn="base" hangingPunct="0">
              <a:spcBef>
                <a:spcPct val="20000"/>
              </a:spcBef>
              <a:spcAft>
                <a:spcPct val="0"/>
              </a:spcAft>
              <a:buClr>
                <a:schemeClr val="tx1"/>
              </a:buClr>
              <a:buFont typeface="Wingdings" pitchFamily="2" charset="2"/>
              <a:buChar char="»"/>
              <a:defRPr sz="2800">
                <a:solidFill>
                  <a:schemeClr val="tx1"/>
                </a:solidFill>
                <a:latin typeface="Arial" charset="0"/>
                <a:ea typeface="宋体" charset="-122"/>
                <a:sym typeface="Arial" charset="0"/>
              </a:defRPr>
            </a:lvl7pPr>
            <a:lvl8pPr marL="3429000" indent="-228600" eaLnBrk="0" fontAlgn="base" hangingPunct="0">
              <a:spcBef>
                <a:spcPct val="20000"/>
              </a:spcBef>
              <a:spcAft>
                <a:spcPct val="0"/>
              </a:spcAft>
              <a:buClr>
                <a:schemeClr val="tx1"/>
              </a:buClr>
              <a:buFont typeface="Wingdings" pitchFamily="2" charset="2"/>
              <a:buChar char="»"/>
              <a:defRPr sz="2800">
                <a:solidFill>
                  <a:schemeClr val="tx1"/>
                </a:solidFill>
                <a:latin typeface="Arial" charset="0"/>
                <a:ea typeface="宋体" charset="-122"/>
                <a:sym typeface="Arial" charset="0"/>
              </a:defRPr>
            </a:lvl8pPr>
            <a:lvl9pPr marL="3886200" indent="-228600" eaLnBrk="0" fontAlgn="base" hangingPunct="0">
              <a:spcBef>
                <a:spcPct val="20000"/>
              </a:spcBef>
              <a:spcAft>
                <a:spcPct val="0"/>
              </a:spcAft>
              <a:buClr>
                <a:schemeClr val="tx1"/>
              </a:buClr>
              <a:buFont typeface="Wingdings" pitchFamily="2" charset="2"/>
              <a:buChar char="»"/>
              <a:defRPr sz="2800">
                <a:solidFill>
                  <a:schemeClr val="tx1"/>
                </a:solidFill>
                <a:latin typeface="Arial" charset="0"/>
                <a:ea typeface="宋体" charset="-122"/>
                <a:sym typeface="Arial" charset="0"/>
              </a:defRPr>
            </a:lvl9pPr>
          </a:lstStyle>
          <a:p>
            <a:pPr algn="ctr" fontAlgn="base">
              <a:lnSpc>
                <a:spcPct val="150000"/>
              </a:lnSpc>
              <a:spcBef>
                <a:spcPct val="0"/>
              </a:spcBef>
              <a:spcAft>
                <a:spcPct val="0"/>
              </a:spcAft>
              <a:buClrTx/>
              <a:buFontTx/>
              <a:buNone/>
            </a:pPr>
            <a:r>
              <a:rPr lang="zh-CN" altLang="en-US" sz="4000" dirty="0">
                <a:solidFill>
                  <a:srgbClr val="A60000"/>
                </a:solidFill>
                <a:latin typeface="Calisto MT" panose="02040603050505030304" pitchFamily="18" charset="0"/>
                <a:ea typeface="微软雅黑" pitchFamily="34" charset="-122"/>
              </a:rPr>
              <a:t>流感病毒特征</a:t>
            </a:r>
            <a:endParaRPr lang="zh-CN" altLang="en-US" sz="4000" dirty="0">
              <a:solidFill>
                <a:srgbClr val="A60000"/>
              </a:solidFill>
              <a:latin typeface="Calisto MT" panose="02040603050505030304" pitchFamily="18" charset="0"/>
              <a:ea typeface="微软雅黑" pitchFamily="34" charset="-122"/>
              <a:sym typeface="黑体" pitchFamily="49" charset="-122"/>
            </a:endParaRPr>
          </a:p>
        </p:txBody>
      </p:sp>
      <p:sp>
        <p:nvSpPr>
          <p:cNvPr id="3" name="文本框 2"/>
          <p:cNvSpPr txBox="1"/>
          <p:nvPr/>
        </p:nvSpPr>
        <p:spPr>
          <a:xfrm>
            <a:off x="323528" y="1299633"/>
            <a:ext cx="1152128" cy="1200329"/>
          </a:xfrm>
          <a:prstGeom prst="rect">
            <a:avLst/>
          </a:prstGeom>
          <a:solidFill>
            <a:schemeClr val="bg2"/>
          </a:solidFill>
        </p:spPr>
        <p:txBody>
          <a:bodyPr wrap="square" rtlCol="0">
            <a:spAutoFit/>
          </a:bodyPr>
          <a:lstStyle/>
          <a:p>
            <a:r>
              <a:rPr kumimoji="1" lang="zh-CN" altLang="en-US" sz="3600" dirty="0" smtClean="0"/>
              <a:t>冬春季节</a:t>
            </a:r>
            <a:endParaRPr kumimoji="1" lang="zh-CN" altLang="en-US" sz="3600" dirty="0"/>
          </a:p>
        </p:txBody>
      </p:sp>
    </p:spTree>
    <p:extLst>
      <p:ext uri="{BB962C8B-B14F-4D97-AF65-F5344CB8AC3E}">
        <p14:creationId xmlns:p14="http://schemas.microsoft.com/office/powerpoint/2010/main" val="78752252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771800" y="195486"/>
            <a:ext cx="3057133" cy="689932"/>
          </a:xfrm>
          <a:prstGeom prst="rect">
            <a:avLst/>
          </a:prstGeom>
        </p:spPr>
        <p:txBody>
          <a:bodyPr vert="horz" wrap="square" lIns="0" tIns="12700" rIns="0" bIns="0" rtlCol="0">
            <a:spAutoFit/>
          </a:bodyPr>
          <a:lstStyle/>
          <a:p>
            <a:pPr marL="12700">
              <a:lnSpc>
                <a:spcPct val="100000"/>
              </a:lnSpc>
              <a:spcBef>
                <a:spcPts val="100"/>
              </a:spcBef>
            </a:pPr>
            <a:r>
              <a:rPr lang="zh-CN" altLang="en-US" sz="4400" spc="5" dirty="0" smtClean="0">
                <a:solidFill>
                  <a:srgbClr val="C13950"/>
                </a:solidFill>
                <a:latin typeface="微软雅黑"/>
                <a:ea typeface="微软雅黑"/>
                <a:cs typeface="微软雅黑"/>
              </a:rPr>
              <a:t>流感的表现</a:t>
            </a:r>
            <a:endParaRPr sz="4400" spc="5" dirty="0">
              <a:solidFill>
                <a:srgbClr val="C13950"/>
              </a:solidFill>
              <a:latin typeface="微软雅黑"/>
              <a:ea typeface="微软雅黑"/>
              <a:cs typeface="微软雅黑"/>
            </a:endParaRPr>
          </a:p>
        </p:txBody>
      </p:sp>
      <p:sp>
        <p:nvSpPr>
          <p:cNvPr id="3" name="object 3"/>
          <p:cNvSpPr txBox="1"/>
          <p:nvPr/>
        </p:nvSpPr>
        <p:spPr>
          <a:xfrm>
            <a:off x="9381" y="1133702"/>
            <a:ext cx="4849228" cy="3886320"/>
          </a:xfrm>
          <a:prstGeom prst="rect">
            <a:avLst/>
          </a:prstGeom>
        </p:spPr>
        <p:txBody>
          <a:bodyPr vert="horz" wrap="square" lIns="0" tIns="52069" rIns="0" bIns="0" rtlCol="0">
            <a:spAutoFit/>
          </a:bodyPr>
          <a:lstStyle/>
          <a:p>
            <a:pPr marL="355600" indent="-342900">
              <a:lnSpc>
                <a:spcPct val="130000"/>
              </a:lnSpc>
              <a:spcBef>
                <a:spcPts val="410"/>
              </a:spcBef>
              <a:buClr>
                <a:srgbClr val="800000"/>
              </a:buClr>
              <a:buFont typeface="Wingdings" charset="2"/>
              <a:buChar char="Ø"/>
              <a:tabLst>
                <a:tab pos="354965" algn="l"/>
                <a:tab pos="355600" algn="l"/>
              </a:tabLst>
            </a:pPr>
            <a:r>
              <a:rPr sz="1600" dirty="0">
                <a:latin typeface="微软雅黑"/>
                <a:ea typeface="微软雅黑"/>
                <a:cs typeface="微软雅黑"/>
              </a:rPr>
              <a:t>潜伏</a:t>
            </a:r>
            <a:r>
              <a:rPr sz="1600" spc="5" dirty="0">
                <a:latin typeface="微软雅黑"/>
                <a:ea typeface="微软雅黑"/>
                <a:cs typeface="微软雅黑"/>
              </a:rPr>
              <a:t>期</a:t>
            </a:r>
            <a:r>
              <a:rPr sz="1600" dirty="0">
                <a:latin typeface="微软雅黑"/>
                <a:ea typeface="微软雅黑"/>
                <a:cs typeface="微软雅黑"/>
              </a:rPr>
              <a:t>一般</a:t>
            </a:r>
            <a:r>
              <a:rPr sz="1600" spc="5" dirty="0">
                <a:latin typeface="微软雅黑"/>
                <a:ea typeface="微软雅黑"/>
                <a:cs typeface="微软雅黑"/>
              </a:rPr>
              <a:t>为</a:t>
            </a:r>
            <a:r>
              <a:rPr sz="1600" spc="-45" dirty="0">
                <a:latin typeface="微软雅黑"/>
                <a:ea typeface="微软雅黑"/>
                <a:cs typeface="微软雅黑"/>
              </a:rPr>
              <a:t> </a:t>
            </a:r>
            <a:r>
              <a:rPr sz="1600" spc="-5" dirty="0">
                <a:latin typeface="微软雅黑"/>
                <a:ea typeface="微软雅黑"/>
                <a:cs typeface="微软雅黑"/>
              </a:rPr>
              <a:t>1-7 </a:t>
            </a:r>
            <a:r>
              <a:rPr sz="1600" dirty="0">
                <a:latin typeface="微软雅黑"/>
                <a:ea typeface="微软雅黑"/>
                <a:cs typeface="微软雅黑"/>
              </a:rPr>
              <a:t>天，多</a:t>
            </a:r>
            <a:r>
              <a:rPr sz="1600" spc="5" dirty="0">
                <a:latin typeface="微软雅黑"/>
                <a:ea typeface="微软雅黑"/>
                <a:cs typeface="微软雅黑"/>
              </a:rPr>
              <a:t>为</a:t>
            </a:r>
            <a:r>
              <a:rPr sz="1600" spc="-20" dirty="0">
                <a:latin typeface="微软雅黑"/>
                <a:ea typeface="微软雅黑"/>
                <a:cs typeface="微软雅黑"/>
              </a:rPr>
              <a:t> </a:t>
            </a:r>
            <a:r>
              <a:rPr sz="1600" spc="-5" dirty="0">
                <a:latin typeface="微软雅黑"/>
                <a:ea typeface="微软雅黑"/>
                <a:cs typeface="微软雅黑"/>
              </a:rPr>
              <a:t>2-4 </a:t>
            </a:r>
            <a:r>
              <a:rPr sz="1600" dirty="0">
                <a:latin typeface="微软雅黑"/>
                <a:ea typeface="微软雅黑"/>
                <a:cs typeface="微软雅黑"/>
              </a:rPr>
              <a:t>天。</a:t>
            </a:r>
          </a:p>
          <a:p>
            <a:pPr marL="355600" marR="5080" indent="-342900">
              <a:lnSpc>
                <a:spcPct val="130000"/>
              </a:lnSpc>
              <a:spcBef>
                <a:spcPts val="625"/>
              </a:spcBef>
              <a:buClr>
                <a:srgbClr val="800000"/>
              </a:buClr>
              <a:buFont typeface="Wingdings" charset="2"/>
              <a:buChar char="Ø"/>
              <a:tabLst>
                <a:tab pos="354965" algn="l"/>
                <a:tab pos="355600" algn="l"/>
              </a:tabLst>
            </a:pPr>
            <a:r>
              <a:rPr lang="zh-CN" altLang="en-US" sz="1600" dirty="0" smtClean="0">
                <a:latin typeface="微软雅黑"/>
                <a:ea typeface="微软雅黑"/>
                <a:cs typeface="微软雅黑"/>
              </a:rPr>
              <a:t>呼吸道症状：</a:t>
            </a:r>
            <a:r>
              <a:rPr lang="zh-CN" altLang="en-US" sz="1600" spc="-15" dirty="0">
                <a:latin typeface="微软雅黑"/>
                <a:ea typeface="微软雅黑"/>
                <a:cs typeface="微软雅黑"/>
              </a:rPr>
              <a:t>常</a:t>
            </a:r>
            <a:r>
              <a:rPr lang="zh-CN" altLang="en-US" sz="1600" dirty="0">
                <a:latin typeface="微软雅黑"/>
                <a:ea typeface="微软雅黑"/>
                <a:cs typeface="微软雅黑"/>
              </a:rPr>
              <a:t>有咽</a:t>
            </a:r>
            <a:r>
              <a:rPr lang="zh-CN" altLang="en-US" sz="1600" spc="-15" dirty="0">
                <a:latin typeface="微软雅黑"/>
                <a:ea typeface="微软雅黑"/>
                <a:cs typeface="微软雅黑"/>
              </a:rPr>
              <a:t>喉</a:t>
            </a:r>
            <a:r>
              <a:rPr lang="zh-CN" altLang="en-US" sz="1600" dirty="0">
                <a:latin typeface="微软雅黑"/>
                <a:ea typeface="微软雅黑"/>
                <a:cs typeface="微软雅黑"/>
              </a:rPr>
              <a:t>痛、</a:t>
            </a:r>
            <a:r>
              <a:rPr lang="zh-CN" altLang="en-US" sz="1600" spc="-15" dirty="0">
                <a:latin typeface="微软雅黑"/>
                <a:ea typeface="微软雅黑"/>
                <a:cs typeface="微软雅黑"/>
              </a:rPr>
              <a:t>干</a:t>
            </a:r>
            <a:r>
              <a:rPr lang="zh-CN" altLang="en-US" sz="1600" dirty="0">
                <a:latin typeface="微软雅黑"/>
                <a:ea typeface="微软雅黑"/>
                <a:cs typeface="微软雅黑"/>
              </a:rPr>
              <a:t>咳，  可有鼻</a:t>
            </a:r>
            <a:r>
              <a:rPr lang="zh-CN" altLang="en-US" sz="1600" spc="5" dirty="0">
                <a:latin typeface="微软雅黑"/>
                <a:ea typeface="微软雅黑"/>
                <a:cs typeface="微软雅黑"/>
              </a:rPr>
              <a:t>塞</a:t>
            </a:r>
            <a:r>
              <a:rPr lang="zh-CN" altLang="en-US" sz="1600" dirty="0">
                <a:latin typeface="微软雅黑"/>
                <a:ea typeface="微软雅黑"/>
                <a:cs typeface="微软雅黑"/>
              </a:rPr>
              <a:t>、流</a:t>
            </a:r>
            <a:r>
              <a:rPr lang="zh-CN" altLang="en-US" sz="1600" spc="5" dirty="0">
                <a:latin typeface="微软雅黑"/>
                <a:ea typeface="微软雅黑"/>
                <a:cs typeface="微软雅黑"/>
              </a:rPr>
              <a:t>涕、胸</a:t>
            </a:r>
            <a:r>
              <a:rPr lang="zh-CN" altLang="en-US" sz="1600" spc="-10" dirty="0">
                <a:latin typeface="微软雅黑"/>
                <a:ea typeface="微软雅黑"/>
                <a:cs typeface="微软雅黑"/>
              </a:rPr>
              <a:t>骨</a:t>
            </a:r>
            <a:r>
              <a:rPr lang="zh-CN" altLang="en-US" sz="1600" spc="-15" dirty="0">
                <a:latin typeface="微软雅黑"/>
                <a:ea typeface="微软雅黑"/>
                <a:cs typeface="微软雅黑"/>
              </a:rPr>
              <a:t>后</a:t>
            </a:r>
            <a:r>
              <a:rPr lang="zh-CN" altLang="en-US" sz="1600" spc="5" dirty="0">
                <a:latin typeface="微软雅黑"/>
                <a:ea typeface="微软雅黑"/>
                <a:cs typeface="微软雅黑"/>
              </a:rPr>
              <a:t>不适</a:t>
            </a:r>
            <a:r>
              <a:rPr lang="zh-CN" altLang="en-US" sz="1600" spc="-15" dirty="0" smtClean="0">
                <a:latin typeface="微软雅黑"/>
                <a:ea typeface="微软雅黑"/>
                <a:cs typeface="微软雅黑"/>
              </a:rPr>
              <a:t>等</a:t>
            </a:r>
            <a:endParaRPr lang="en-US" altLang="zh-CN" sz="1600" spc="-15" dirty="0" smtClean="0">
              <a:latin typeface="微软雅黑"/>
              <a:ea typeface="微软雅黑"/>
              <a:cs typeface="微软雅黑"/>
            </a:endParaRPr>
          </a:p>
          <a:p>
            <a:pPr marL="355600" marR="5080" indent="-342900">
              <a:lnSpc>
                <a:spcPct val="130000"/>
              </a:lnSpc>
              <a:spcBef>
                <a:spcPts val="625"/>
              </a:spcBef>
              <a:buClr>
                <a:srgbClr val="800000"/>
              </a:buClr>
              <a:buFont typeface="Wingdings" charset="2"/>
              <a:buChar char="Ø"/>
              <a:tabLst>
                <a:tab pos="354965" algn="l"/>
                <a:tab pos="355600" algn="l"/>
              </a:tabLst>
            </a:pPr>
            <a:r>
              <a:rPr lang="zh-CN" altLang="en-US" sz="1600" spc="-15" dirty="0" smtClean="0">
                <a:latin typeface="微软雅黑"/>
                <a:ea typeface="微软雅黑"/>
                <a:cs typeface="微软雅黑"/>
              </a:rPr>
              <a:t>全身症状：</a:t>
            </a:r>
            <a:r>
              <a:rPr sz="1600" dirty="0" smtClean="0">
                <a:latin typeface="微软雅黑"/>
                <a:ea typeface="微软雅黑"/>
                <a:cs typeface="微软雅黑"/>
              </a:rPr>
              <a:t>发热、</a:t>
            </a:r>
            <a:r>
              <a:rPr lang="zh-CN" altLang="en-US" sz="1600" spc="-15" dirty="0">
                <a:latin typeface="微软雅黑"/>
                <a:ea typeface="微软雅黑"/>
                <a:cs typeface="微软雅黑"/>
              </a:rPr>
              <a:t>体</a:t>
            </a:r>
            <a:r>
              <a:rPr lang="zh-CN" altLang="en-US" sz="1600" spc="5" dirty="0">
                <a:latin typeface="微软雅黑"/>
                <a:ea typeface="微软雅黑"/>
                <a:cs typeface="微软雅黑"/>
              </a:rPr>
              <a:t>温</a:t>
            </a:r>
            <a:r>
              <a:rPr lang="zh-CN" altLang="en-US" sz="1600" dirty="0">
                <a:latin typeface="微软雅黑"/>
                <a:ea typeface="微软雅黑"/>
                <a:cs typeface="微软雅黑"/>
              </a:rPr>
              <a:t>可达</a:t>
            </a:r>
            <a:r>
              <a:rPr lang="zh-CN" altLang="en-US" sz="1600" spc="-70" dirty="0">
                <a:latin typeface="微软雅黑"/>
                <a:ea typeface="微软雅黑"/>
                <a:cs typeface="微软雅黑"/>
              </a:rPr>
              <a:t> </a:t>
            </a:r>
            <a:r>
              <a:rPr lang="en-US" altLang="zh-CN" sz="1600" spc="-5" dirty="0">
                <a:latin typeface="微软雅黑"/>
                <a:ea typeface="微软雅黑"/>
                <a:cs typeface="微软雅黑"/>
              </a:rPr>
              <a:t>39</a:t>
            </a:r>
            <a:r>
              <a:rPr lang="en-US" altLang="zh-CN" sz="1600" spc="-5" dirty="0" smtClean="0">
                <a:latin typeface="微软雅黑"/>
                <a:ea typeface="微软雅黑"/>
                <a:cs typeface="微软雅黑"/>
              </a:rPr>
              <a:t>-</a:t>
            </a:r>
            <a:r>
              <a:rPr lang="en-US" altLang="zh-CN" sz="1600" dirty="0" smtClean="0">
                <a:latin typeface="微软雅黑"/>
                <a:ea typeface="微软雅黑"/>
                <a:cs typeface="微软雅黑"/>
              </a:rPr>
              <a:t>40</a:t>
            </a:r>
            <a:r>
              <a:rPr lang="en-US" altLang="zh-CN" sz="1600" dirty="0">
                <a:latin typeface="微软雅黑"/>
                <a:ea typeface="微软雅黑"/>
                <a:cs typeface="微软雅黑"/>
              </a:rPr>
              <a:t>℃</a:t>
            </a:r>
            <a:r>
              <a:rPr lang="zh-CN" altLang="en-US" sz="1600" dirty="0">
                <a:latin typeface="微软雅黑"/>
                <a:ea typeface="微软雅黑"/>
                <a:cs typeface="微软雅黑"/>
              </a:rPr>
              <a:t>，</a:t>
            </a:r>
            <a:r>
              <a:rPr lang="zh-CN" altLang="en-US" sz="1600" dirty="0" smtClean="0">
                <a:latin typeface="微软雅黑"/>
                <a:ea typeface="微软雅黑"/>
                <a:cs typeface="微软雅黑"/>
              </a:rPr>
              <a:t>可伴有畏</a:t>
            </a:r>
            <a:r>
              <a:rPr lang="zh-CN" altLang="en-US" sz="1600" dirty="0">
                <a:latin typeface="微软雅黑"/>
                <a:ea typeface="微软雅黑"/>
                <a:cs typeface="微软雅黑"/>
              </a:rPr>
              <a:t>寒、</a:t>
            </a:r>
            <a:r>
              <a:rPr lang="zh-CN" altLang="en-US" sz="1600" spc="-15" dirty="0">
                <a:latin typeface="微软雅黑"/>
                <a:ea typeface="微软雅黑"/>
                <a:cs typeface="微软雅黑"/>
              </a:rPr>
              <a:t>寒</a:t>
            </a:r>
            <a:r>
              <a:rPr lang="zh-CN" altLang="en-US" sz="1600" dirty="0">
                <a:latin typeface="微软雅黑"/>
                <a:ea typeface="微软雅黑"/>
                <a:cs typeface="微软雅黑"/>
              </a:rPr>
              <a:t>战</a:t>
            </a:r>
            <a:r>
              <a:rPr lang="zh-CN" altLang="en-US" sz="1600" dirty="0" smtClean="0">
                <a:latin typeface="微软雅黑"/>
                <a:ea typeface="微软雅黑"/>
                <a:cs typeface="微软雅黑"/>
              </a:rPr>
              <a:t>，</a:t>
            </a:r>
            <a:r>
              <a:rPr sz="1600" spc="-15" dirty="0" smtClean="0">
                <a:latin typeface="微软雅黑"/>
                <a:ea typeface="微软雅黑"/>
                <a:cs typeface="微软雅黑"/>
              </a:rPr>
              <a:t>多</a:t>
            </a:r>
            <a:r>
              <a:rPr sz="1600" dirty="0" smtClean="0">
                <a:latin typeface="微软雅黑"/>
                <a:ea typeface="微软雅黑"/>
                <a:cs typeface="微软雅黑"/>
              </a:rPr>
              <a:t>伴</a:t>
            </a:r>
            <a:r>
              <a:rPr lang="zh-CN" altLang="en-US" sz="1600" dirty="0" smtClean="0">
                <a:latin typeface="微软雅黑"/>
                <a:ea typeface="微软雅黑"/>
                <a:cs typeface="微软雅黑"/>
              </a:rPr>
              <a:t>有头痛，</a:t>
            </a:r>
            <a:r>
              <a:rPr sz="1600" dirty="0" smtClean="0">
                <a:latin typeface="微软雅黑"/>
                <a:ea typeface="微软雅黑"/>
                <a:cs typeface="微软雅黑"/>
              </a:rPr>
              <a:t>全</a:t>
            </a:r>
            <a:r>
              <a:rPr sz="1600" spc="-15" dirty="0" smtClean="0">
                <a:latin typeface="微软雅黑"/>
                <a:ea typeface="微软雅黑"/>
                <a:cs typeface="微软雅黑"/>
              </a:rPr>
              <a:t>身</a:t>
            </a:r>
            <a:r>
              <a:rPr sz="1600" dirty="0">
                <a:latin typeface="微软雅黑"/>
                <a:ea typeface="微软雅黑"/>
                <a:cs typeface="微软雅黑"/>
              </a:rPr>
              <a:t>肌肉</a:t>
            </a:r>
            <a:r>
              <a:rPr sz="1600" spc="-15" dirty="0">
                <a:latin typeface="微软雅黑"/>
                <a:ea typeface="微软雅黑"/>
                <a:cs typeface="微软雅黑"/>
              </a:rPr>
              <a:t>关</a:t>
            </a:r>
            <a:r>
              <a:rPr sz="1600" dirty="0">
                <a:latin typeface="微软雅黑"/>
                <a:ea typeface="微软雅黑"/>
                <a:cs typeface="微软雅黑"/>
              </a:rPr>
              <a:t>节酸</a:t>
            </a:r>
            <a:r>
              <a:rPr sz="1600" spc="-15" dirty="0">
                <a:latin typeface="微软雅黑"/>
                <a:ea typeface="微软雅黑"/>
                <a:cs typeface="微软雅黑"/>
              </a:rPr>
              <a:t>痛</a:t>
            </a:r>
            <a:r>
              <a:rPr sz="1600" dirty="0">
                <a:latin typeface="微软雅黑"/>
                <a:ea typeface="微软雅黑"/>
                <a:cs typeface="微软雅黑"/>
              </a:rPr>
              <a:t>、 乏力、食欲减退等</a:t>
            </a:r>
            <a:r>
              <a:rPr sz="1600" dirty="0" smtClean="0">
                <a:latin typeface="微软雅黑"/>
                <a:ea typeface="微软雅黑"/>
                <a:cs typeface="微软雅黑"/>
              </a:rPr>
              <a:t>全身</a:t>
            </a:r>
            <a:r>
              <a:rPr sz="1600" spc="-15" dirty="0" smtClean="0">
                <a:latin typeface="微软雅黑"/>
                <a:ea typeface="微软雅黑"/>
                <a:cs typeface="微软雅黑"/>
              </a:rPr>
              <a:t>症</a:t>
            </a:r>
            <a:r>
              <a:rPr sz="1600" dirty="0" smtClean="0">
                <a:latin typeface="微软雅黑"/>
                <a:ea typeface="微软雅黑"/>
                <a:cs typeface="微软雅黑"/>
              </a:rPr>
              <a:t>状。</a:t>
            </a:r>
            <a:endParaRPr sz="1600" dirty="0">
              <a:latin typeface="微软雅黑"/>
              <a:ea typeface="微软雅黑"/>
              <a:cs typeface="微软雅黑"/>
            </a:endParaRPr>
          </a:p>
          <a:p>
            <a:pPr marL="355600" marR="55245" indent="-342900" algn="just">
              <a:lnSpc>
                <a:spcPct val="130000"/>
              </a:lnSpc>
              <a:spcBef>
                <a:spcPts val="665"/>
              </a:spcBef>
              <a:buClr>
                <a:srgbClr val="800000"/>
              </a:buClr>
              <a:buFont typeface="Wingdings" charset="2"/>
              <a:buChar char="Ø"/>
              <a:tabLst>
                <a:tab pos="355600" algn="l"/>
              </a:tabLst>
            </a:pPr>
            <a:r>
              <a:rPr lang="zh-CN" altLang="en-US" sz="1600" dirty="0" smtClean="0">
                <a:latin typeface="微软雅黑"/>
                <a:ea typeface="微软雅黑"/>
                <a:cs typeface="微软雅黑"/>
              </a:rPr>
              <a:t>消化道症状：</a:t>
            </a:r>
            <a:r>
              <a:rPr sz="1600" dirty="0" smtClean="0">
                <a:latin typeface="微软雅黑"/>
                <a:ea typeface="微软雅黑"/>
                <a:cs typeface="微软雅黑"/>
              </a:rPr>
              <a:t>部分</a:t>
            </a:r>
            <a:r>
              <a:rPr sz="1600" dirty="0">
                <a:latin typeface="微软雅黑"/>
                <a:ea typeface="微软雅黑"/>
                <a:cs typeface="微软雅黑"/>
              </a:rPr>
              <a:t>以呕吐、腹痛、腹</a:t>
            </a:r>
            <a:r>
              <a:rPr sz="1600" spc="-15" dirty="0">
                <a:latin typeface="微软雅黑"/>
                <a:ea typeface="微软雅黑"/>
                <a:cs typeface="微软雅黑"/>
              </a:rPr>
              <a:t>泻</a:t>
            </a:r>
            <a:r>
              <a:rPr sz="1600" dirty="0">
                <a:latin typeface="微软雅黑"/>
                <a:ea typeface="微软雅黑"/>
                <a:cs typeface="微软雅黑"/>
              </a:rPr>
              <a:t>为特</a:t>
            </a:r>
            <a:r>
              <a:rPr sz="1600" spc="-15" dirty="0">
                <a:latin typeface="微软雅黑"/>
                <a:ea typeface="微软雅黑"/>
                <a:cs typeface="微软雅黑"/>
              </a:rPr>
              <a:t>点</a:t>
            </a:r>
            <a:r>
              <a:rPr sz="1600" dirty="0">
                <a:latin typeface="微软雅黑"/>
                <a:ea typeface="微软雅黑"/>
                <a:cs typeface="微软雅黑"/>
              </a:rPr>
              <a:t>，常</a:t>
            </a:r>
            <a:r>
              <a:rPr sz="1600" spc="-15" dirty="0">
                <a:latin typeface="微软雅黑"/>
                <a:ea typeface="微软雅黑"/>
                <a:cs typeface="微软雅黑"/>
              </a:rPr>
              <a:t>见</a:t>
            </a:r>
            <a:r>
              <a:rPr sz="1600" dirty="0">
                <a:latin typeface="微软雅黑"/>
                <a:ea typeface="微软雅黑"/>
                <a:cs typeface="微软雅黑"/>
              </a:rPr>
              <a:t>于感</a:t>
            </a:r>
            <a:r>
              <a:rPr sz="1600" spc="-15" dirty="0">
                <a:latin typeface="微软雅黑"/>
                <a:ea typeface="微软雅黑"/>
                <a:cs typeface="微软雅黑"/>
              </a:rPr>
              <a:t>染</a:t>
            </a:r>
            <a:r>
              <a:rPr sz="1600" dirty="0">
                <a:latin typeface="微软雅黑"/>
                <a:ea typeface="微软雅黑"/>
                <a:cs typeface="微软雅黑"/>
              </a:rPr>
              <a:t>乙</a:t>
            </a:r>
            <a:r>
              <a:rPr sz="1600" dirty="0" smtClean="0">
                <a:latin typeface="微软雅黑"/>
                <a:ea typeface="微软雅黑"/>
                <a:cs typeface="微软雅黑"/>
              </a:rPr>
              <a:t>型流感</a:t>
            </a:r>
            <a:r>
              <a:rPr sz="1600" dirty="0">
                <a:latin typeface="微软雅黑"/>
                <a:ea typeface="微软雅黑"/>
                <a:cs typeface="微软雅黑"/>
              </a:rPr>
              <a:t>的儿童。</a:t>
            </a:r>
          </a:p>
          <a:p>
            <a:pPr marL="355600" marR="55880" indent="-342900" algn="just">
              <a:lnSpc>
                <a:spcPct val="130000"/>
              </a:lnSpc>
              <a:spcBef>
                <a:spcPts val="620"/>
              </a:spcBef>
              <a:buClr>
                <a:srgbClr val="800000"/>
              </a:buClr>
              <a:buFont typeface="Wingdings" charset="2"/>
              <a:buChar char="Ø"/>
              <a:tabLst>
                <a:tab pos="355600" algn="l"/>
              </a:tabLst>
            </a:pPr>
            <a:r>
              <a:rPr sz="1600" dirty="0">
                <a:latin typeface="微软雅黑"/>
                <a:ea typeface="微软雅黑"/>
                <a:cs typeface="微软雅黑"/>
              </a:rPr>
              <a:t>无并发症者病程呈自限</a:t>
            </a:r>
            <a:r>
              <a:rPr sz="1600" spc="-15" dirty="0">
                <a:latin typeface="微软雅黑"/>
                <a:ea typeface="微软雅黑"/>
                <a:cs typeface="微软雅黑"/>
              </a:rPr>
              <a:t>性</a:t>
            </a:r>
            <a:r>
              <a:rPr sz="1600" dirty="0">
                <a:latin typeface="微软雅黑"/>
                <a:ea typeface="微软雅黑"/>
                <a:cs typeface="微软雅黑"/>
              </a:rPr>
              <a:t>，多</a:t>
            </a:r>
            <a:r>
              <a:rPr sz="1600" spc="-15" dirty="0">
                <a:latin typeface="微软雅黑"/>
                <a:ea typeface="微软雅黑"/>
                <a:cs typeface="微软雅黑"/>
              </a:rPr>
              <a:t>于</a:t>
            </a:r>
            <a:r>
              <a:rPr sz="1600" dirty="0">
                <a:latin typeface="微软雅黑"/>
                <a:ea typeface="微软雅黑"/>
                <a:cs typeface="微软雅黑"/>
              </a:rPr>
              <a:t>发</a:t>
            </a:r>
            <a:r>
              <a:rPr sz="1600" spc="5" dirty="0">
                <a:latin typeface="微软雅黑"/>
                <a:ea typeface="微软雅黑"/>
                <a:cs typeface="微软雅黑"/>
              </a:rPr>
              <a:t>病</a:t>
            </a:r>
            <a:r>
              <a:rPr sz="1600" spc="-65" dirty="0">
                <a:latin typeface="微软雅黑"/>
                <a:ea typeface="微软雅黑"/>
                <a:cs typeface="微软雅黑"/>
              </a:rPr>
              <a:t> </a:t>
            </a:r>
            <a:r>
              <a:rPr sz="1600" spc="-5" dirty="0">
                <a:latin typeface="微软雅黑"/>
                <a:ea typeface="微软雅黑"/>
                <a:cs typeface="微软雅黑"/>
              </a:rPr>
              <a:t>3-4</a:t>
            </a:r>
            <a:r>
              <a:rPr sz="1600" spc="-45" dirty="0">
                <a:latin typeface="微软雅黑"/>
                <a:ea typeface="微软雅黑"/>
                <a:cs typeface="微软雅黑"/>
              </a:rPr>
              <a:t> </a:t>
            </a:r>
            <a:r>
              <a:rPr sz="1600" dirty="0">
                <a:latin typeface="微软雅黑"/>
                <a:ea typeface="微软雅黑"/>
                <a:cs typeface="微软雅黑"/>
              </a:rPr>
              <a:t>天后</a:t>
            </a:r>
            <a:r>
              <a:rPr sz="1600" dirty="0" smtClean="0">
                <a:latin typeface="微软雅黑"/>
                <a:ea typeface="微软雅黑"/>
                <a:cs typeface="微软雅黑"/>
              </a:rPr>
              <a:t>体温逐渐</a:t>
            </a:r>
            <a:r>
              <a:rPr sz="1600" dirty="0">
                <a:latin typeface="微软雅黑"/>
                <a:ea typeface="微软雅黑"/>
                <a:cs typeface="微软雅黑"/>
              </a:rPr>
              <a:t>消退，全身症状好</a:t>
            </a:r>
            <a:r>
              <a:rPr sz="1600" spc="-15" dirty="0">
                <a:latin typeface="微软雅黑"/>
                <a:ea typeface="微软雅黑"/>
                <a:cs typeface="微软雅黑"/>
              </a:rPr>
              <a:t>转</a:t>
            </a:r>
            <a:r>
              <a:rPr sz="1600" dirty="0">
                <a:latin typeface="微软雅黑"/>
                <a:ea typeface="微软雅黑"/>
                <a:cs typeface="微软雅黑"/>
              </a:rPr>
              <a:t>，但</a:t>
            </a:r>
            <a:r>
              <a:rPr sz="1600" spc="-15" dirty="0">
                <a:latin typeface="微软雅黑"/>
                <a:ea typeface="微软雅黑"/>
                <a:cs typeface="微软雅黑"/>
              </a:rPr>
              <a:t>咳</a:t>
            </a:r>
            <a:r>
              <a:rPr sz="1600" dirty="0">
                <a:latin typeface="微软雅黑"/>
                <a:ea typeface="微软雅黑"/>
                <a:cs typeface="微软雅黑"/>
              </a:rPr>
              <a:t>嗽、</a:t>
            </a:r>
            <a:r>
              <a:rPr sz="1600" spc="-15" dirty="0">
                <a:latin typeface="微软雅黑"/>
                <a:ea typeface="微软雅黑"/>
                <a:cs typeface="微软雅黑"/>
              </a:rPr>
              <a:t>体</a:t>
            </a:r>
            <a:r>
              <a:rPr sz="1600" dirty="0">
                <a:latin typeface="微软雅黑"/>
                <a:ea typeface="微软雅黑"/>
                <a:cs typeface="微软雅黑"/>
              </a:rPr>
              <a:t>力恢</a:t>
            </a:r>
            <a:r>
              <a:rPr sz="1600" spc="-15" dirty="0">
                <a:latin typeface="微软雅黑"/>
                <a:ea typeface="微软雅黑"/>
                <a:cs typeface="微软雅黑"/>
              </a:rPr>
              <a:t>复</a:t>
            </a:r>
            <a:r>
              <a:rPr sz="1600" dirty="0">
                <a:latin typeface="微软雅黑"/>
                <a:ea typeface="微软雅黑"/>
                <a:cs typeface="微软雅黑"/>
              </a:rPr>
              <a:t>常</a:t>
            </a:r>
            <a:r>
              <a:rPr sz="1600" dirty="0" smtClean="0">
                <a:latin typeface="微软雅黑"/>
                <a:ea typeface="微软雅黑"/>
                <a:cs typeface="微软雅黑"/>
              </a:rPr>
              <a:t>需</a:t>
            </a:r>
            <a:r>
              <a:rPr lang="zh-CN" altLang="en-US" sz="1600" dirty="0" smtClean="0">
                <a:latin typeface="微软雅黑"/>
                <a:ea typeface="微软雅黑"/>
                <a:cs typeface="微软雅黑"/>
              </a:rPr>
              <a:t>较长</a:t>
            </a:r>
            <a:r>
              <a:rPr lang="zh-CN" altLang="en-US" sz="1600" spc="-20" dirty="0" smtClean="0">
                <a:latin typeface="微软雅黑"/>
                <a:ea typeface="微软雅黑"/>
                <a:cs typeface="微软雅黑"/>
              </a:rPr>
              <a:t>时间</a:t>
            </a:r>
            <a:r>
              <a:rPr sz="1600" dirty="0" smtClean="0">
                <a:latin typeface="微软雅黑"/>
                <a:ea typeface="微软雅黑"/>
                <a:cs typeface="微软雅黑"/>
              </a:rPr>
              <a:t>。</a:t>
            </a:r>
            <a:endParaRPr sz="1600" dirty="0">
              <a:latin typeface="微软雅黑"/>
              <a:ea typeface="微软雅黑"/>
              <a:cs typeface="微软雅黑"/>
            </a:endParaRPr>
          </a:p>
        </p:txBody>
      </p:sp>
      <p:pic>
        <p:nvPicPr>
          <p:cNvPr id="7" name="图片 6" descr="流感症状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46896" y="1131590"/>
            <a:ext cx="4197104" cy="3657476"/>
          </a:xfrm>
          <a:prstGeom prst="rect">
            <a:avLst/>
          </a:prstGeom>
        </p:spPr>
      </p:pic>
    </p:spTree>
    <p:extLst>
      <p:ext uri="{BB962C8B-B14F-4D97-AF65-F5344CB8AC3E}">
        <p14:creationId xmlns:p14="http://schemas.microsoft.com/office/powerpoint/2010/main" val="188702434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kumimoji="1" lang="zh-CN" altLang="en-US" dirty="0" smtClean="0">
                <a:solidFill>
                  <a:srgbClr val="C13950"/>
                </a:solidFill>
              </a:rPr>
              <a:t>流感和普通感冒的区别</a:t>
            </a:r>
            <a:endParaRPr kumimoji="1" lang="zh-CN" altLang="en-US" dirty="0">
              <a:solidFill>
                <a:srgbClr val="C13950"/>
              </a:solidFill>
            </a:endParaRPr>
          </a:p>
        </p:txBody>
      </p:sp>
      <p:pic>
        <p:nvPicPr>
          <p:cNvPr id="7" name="图片 6" descr="11.png"/>
          <p:cNvPicPr>
            <a:picLocks noChangeAspect="1"/>
          </p:cNvPicPr>
          <p:nvPr/>
        </p:nvPicPr>
        <p:blipFill rotWithShape="1">
          <a:blip r:embed="rId2">
            <a:extLst>
              <a:ext uri="{28A0092B-C50C-407E-A947-70E740481C1C}">
                <a14:useLocalDpi xmlns:a14="http://schemas.microsoft.com/office/drawing/2010/main" val="0"/>
              </a:ext>
            </a:extLst>
          </a:blip>
          <a:srcRect t="10127" r="2911"/>
          <a:stretch/>
        </p:blipFill>
        <p:spPr>
          <a:xfrm>
            <a:off x="179512" y="1203598"/>
            <a:ext cx="8877794" cy="3939902"/>
          </a:xfrm>
          <a:prstGeom prst="rect">
            <a:avLst/>
          </a:prstGeom>
        </p:spPr>
      </p:pic>
    </p:spTree>
    <p:extLst>
      <p:ext uri="{BB962C8B-B14F-4D97-AF65-F5344CB8AC3E}">
        <p14:creationId xmlns:p14="http://schemas.microsoft.com/office/powerpoint/2010/main" val="14574418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组 44"/>
          <p:cNvGrpSpPr/>
          <p:nvPr/>
        </p:nvGrpSpPr>
        <p:grpSpPr>
          <a:xfrm>
            <a:off x="429634" y="1167594"/>
            <a:ext cx="8462846" cy="3568512"/>
            <a:chOff x="535635" y="2420888"/>
            <a:chExt cx="8119781" cy="3965928"/>
          </a:xfrm>
        </p:grpSpPr>
        <p:sp>
          <p:nvSpPr>
            <p:cNvPr id="2" name="object 2"/>
            <p:cNvSpPr/>
            <p:nvPr/>
          </p:nvSpPr>
          <p:spPr>
            <a:xfrm>
              <a:off x="669544" y="5954382"/>
              <a:ext cx="7801609" cy="432434"/>
            </a:xfrm>
            <a:custGeom>
              <a:avLst/>
              <a:gdLst/>
              <a:ahLst/>
              <a:cxnLst/>
              <a:rect l="l" t="t" r="r" b="b"/>
              <a:pathLst>
                <a:path w="7801609" h="432435">
                  <a:moveTo>
                    <a:pt x="0" y="432130"/>
                  </a:moveTo>
                  <a:lnTo>
                    <a:pt x="7801356" y="432130"/>
                  </a:lnTo>
                  <a:lnTo>
                    <a:pt x="7801356" y="0"/>
                  </a:lnTo>
                  <a:lnTo>
                    <a:pt x="0" y="0"/>
                  </a:lnTo>
                  <a:lnTo>
                    <a:pt x="0" y="432130"/>
                  </a:lnTo>
                  <a:close/>
                </a:path>
              </a:pathLst>
            </a:custGeom>
            <a:solidFill>
              <a:srgbClr val="4F81BC"/>
            </a:solidFill>
          </p:spPr>
          <p:txBody>
            <a:bodyPr wrap="square" lIns="0" tIns="0" rIns="0" bIns="0" rtlCol="0"/>
            <a:lstStyle/>
            <a:p>
              <a:endParaRPr/>
            </a:p>
          </p:txBody>
        </p:sp>
        <p:sp>
          <p:nvSpPr>
            <p:cNvPr id="3" name="object 3"/>
            <p:cNvSpPr/>
            <p:nvPr/>
          </p:nvSpPr>
          <p:spPr>
            <a:xfrm>
              <a:off x="762000" y="5989320"/>
              <a:ext cx="5986272" cy="384047"/>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6434328" y="5989320"/>
              <a:ext cx="445007" cy="384047"/>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6565392" y="5989320"/>
              <a:ext cx="542544" cy="384047"/>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6793992" y="5989320"/>
              <a:ext cx="480059" cy="384047"/>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6960107" y="5989320"/>
              <a:ext cx="371855" cy="384047"/>
            </a:xfrm>
            <a:prstGeom prst="rect">
              <a:avLst/>
            </a:prstGeom>
            <a:blipFill>
              <a:blip r:embed="rId6" cstate="print"/>
              <a:stretch>
                <a:fillRect/>
              </a:stretch>
            </a:blipFill>
          </p:spPr>
          <p:txBody>
            <a:bodyPr wrap="square" lIns="0" tIns="0" rIns="0" bIns="0" rtlCol="0"/>
            <a:lstStyle/>
            <a:p>
              <a:endParaRPr/>
            </a:p>
          </p:txBody>
        </p:sp>
        <p:sp>
          <p:nvSpPr>
            <p:cNvPr id="8" name="object 8"/>
            <p:cNvSpPr txBox="1"/>
            <p:nvPr/>
          </p:nvSpPr>
          <p:spPr>
            <a:xfrm>
              <a:off x="892860" y="6036055"/>
              <a:ext cx="160020" cy="322100"/>
            </a:xfrm>
            <a:prstGeom prst="rect">
              <a:avLst/>
            </a:prstGeom>
          </p:spPr>
          <p:txBody>
            <a:bodyPr vert="horz" wrap="square" lIns="0" tIns="12700" rIns="0" bIns="0" rtlCol="0">
              <a:spAutoFit/>
            </a:bodyPr>
            <a:lstStyle/>
            <a:p>
              <a:pPr marL="12700">
                <a:lnSpc>
                  <a:spcPct val="100000"/>
                </a:lnSpc>
                <a:spcBef>
                  <a:spcPts val="100"/>
                </a:spcBef>
              </a:pPr>
              <a:r>
                <a:rPr sz="1800" b="1" spc="-5" dirty="0">
                  <a:latin typeface="华文新魏" panose="02010800040101010101" charset="-122"/>
                  <a:cs typeface="华文新魏" panose="02010800040101010101" charset="-122"/>
                </a:rPr>
                <a:t>0</a:t>
              </a:r>
              <a:endParaRPr sz="1800">
                <a:latin typeface="华文新魏" panose="02010800040101010101" charset="-122"/>
                <a:cs typeface="华文新魏" panose="02010800040101010101" charset="-122"/>
              </a:endParaRPr>
            </a:p>
          </p:txBody>
        </p:sp>
        <p:sp>
          <p:nvSpPr>
            <p:cNvPr id="9" name="object 9"/>
            <p:cNvSpPr txBox="1"/>
            <p:nvPr/>
          </p:nvSpPr>
          <p:spPr>
            <a:xfrm>
              <a:off x="1636801" y="6036055"/>
              <a:ext cx="116839" cy="322100"/>
            </a:xfrm>
            <a:prstGeom prst="rect">
              <a:avLst/>
            </a:prstGeom>
          </p:spPr>
          <p:txBody>
            <a:bodyPr vert="horz" wrap="square" lIns="0" tIns="12700" rIns="0" bIns="0" rtlCol="0">
              <a:spAutoFit/>
            </a:bodyPr>
            <a:lstStyle/>
            <a:p>
              <a:pPr marL="12700">
                <a:lnSpc>
                  <a:spcPct val="100000"/>
                </a:lnSpc>
                <a:spcBef>
                  <a:spcPts val="100"/>
                </a:spcBef>
              </a:pPr>
              <a:r>
                <a:rPr sz="1800" b="1" spc="-5" dirty="0">
                  <a:latin typeface="华文新魏" panose="02010800040101010101" charset="-122"/>
                  <a:cs typeface="华文新魏" panose="02010800040101010101" charset="-122"/>
                </a:rPr>
                <a:t>1</a:t>
              </a:r>
              <a:endParaRPr sz="1800">
                <a:latin typeface="华文新魏" panose="02010800040101010101" charset="-122"/>
                <a:cs typeface="华文新魏" panose="02010800040101010101" charset="-122"/>
              </a:endParaRPr>
            </a:p>
          </p:txBody>
        </p:sp>
        <p:sp>
          <p:nvSpPr>
            <p:cNvPr id="10" name="object 10"/>
            <p:cNvSpPr txBox="1"/>
            <p:nvPr/>
          </p:nvSpPr>
          <p:spPr>
            <a:xfrm>
              <a:off x="2336334" y="6036055"/>
              <a:ext cx="156210" cy="322100"/>
            </a:xfrm>
            <a:prstGeom prst="rect">
              <a:avLst/>
            </a:prstGeom>
          </p:spPr>
          <p:txBody>
            <a:bodyPr vert="horz" wrap="square" lIns="0" tIns="12700" rIns="0" bIns="0" rtlCol="0">
              <a:spAutoFit/>
            </a:bodyPr>
            <a:lstStyle/>
            <a:p>
              <a:pPr marL="12700">
                <a:lnSpc>
                  <a:spcPct val="100000"/>
                </a:lnSpc>
                <a:spcBef>
                  <a:spcPts val="100"/>
                </a:spcBef>
              </a:pPr>
              <a:r>
                <a:rPr sz="1800" b="1" spc="-5" dirty="0">
                  <a:latin typeface="华文新魏" panose="02010800040101010101" charset="-122"/>
                  <a:cs typeface="华文新魏" panose="02010800040101010101" charset="-122"/>
                </a:rPr>
                <a:t>2</a:t>
              </a:r>
              <a:endParaRPr sz="1800">
                <a:latin typeface="华文新魏" panose="02010800040101010101" charset="-122"/>
                <a:cs typeface="华文新魏" panose="02010800040101010101" charset="-122"/>
              </a:endParaRPr>
            </a:p>
          </p:txBody>
        </p:sp>
        <p:sp>
          <p:nvSpPr>
            <p:cNvPr id="11" name="object 11"/>
            <p:cNvSpPr txBox="1"/>
            <p:nvPr/>
          </p:nvSpPr>
          <p:spPr>
            <a:xfrm>
              <a:off x="3133381" y="6036055"/>
              <a:ext cx="156210" cy="322100"/>
            </a:xfrm>
            <a:prstGeom prst="rect">
              <a:avLst/>
            </a:prstGeom>
          </p:spPr>
          <p:txBody>
            <a:bodyPr vert="horz" wrap="square" lIns="0" tIns="12700" rIns="0" bIns="0" rtlCol="0">
              <a:spAutoFit/>
            </a:bodyPr>
            <a:lstStyle/>
            <a:p>
              <a:pPr marL="12700">
                <a:lnSpc>
                  <a:spcPct val="100000"/>
                </a:lnSpc>
                <a:spcBef>
                  <a:spcPts val="100"/>
                </a:spcBef>
              </a:pPr>
              <a:r>
                <a:rPr sz="1800" b="1" spc="-5" dirty="0">
                  <a:latin typeface="华文新魏" panose="02010800040101010101" charset="-122"/>
                  <a:cs typeface="华文新魏" panose="02010800040101010101" charset="-122"/>
                </a:rPr>
                <a:t>3</a:t>
              </a:r>
              <a:endParaRPr sz="1800">
                <a:latin typeface="华文新魏" panose="02010800040101010101" charset="-122"/>
                <a:cs typeface="华文新魏" panose="02010800040101010101" charset="-122"/>
              </a:endParaRPr>
            </a:p>
          </p:txBody>
        </p:sp>
        <p:sp>
          <p:nvSpPr>
            <p:cNvPr id="12" name="object 12"/>
            <p:cNvSpPr txBox="1"/>
            <p:nvPr/>
          </p:nvSpPr>
          <p:spPr>
            <a:xfrm>
              <a:off x="3871141" y="6036055"/>
              <a:ext cx="156210" cy="322100"/>
            </a:xfrm>
            <a:prstGeom prst="rect">
              <a:avLst/>
            </a:prstGeom>
          </p:spPr>
          <p:txBody>
            <a:bodyPr vert="horz" wrap="square" lIns="0" tIns="12700" rIns="0" bIns="0" rtlCol="0">
              <a:spAutoFit/>
            </a:bodyPr>
            <a:lstStyle/>
            <a:p>
              <a:pPr marL="12700">
                <a:lnSpc>
                  <a:spcPct val="100000"/>
                </a:lnSpc>
                <a:spcBef>
                  <a:spcPts val="100"/>
                </a:spcBef>
              </a:pPr>
              <a:r>
                <a:rPr sz="1800" b="1" spc="-5" dirty="0">
                  <a:latin typeface="华文新魏" panose="02010800040101010101" charset="-122"/>
                  <a:cs typeface="华文新魏" panose="02010800040101010101" charset="-122"/>
                </a:rPr>
                <a:t>4</a:t>
              </a:r>
              <a:endParaRPr sz="1800">
                <a:latin typeface="华文新魏" panose="02010800040101010101" charset="-122"/>
                <a:cs typeface="华文新魏" panose="02010800040101010101" charset="-122"/>
              </a:endParaRPr>
            </a:p>
          </p:txBody>
        </p:sp>
        <p:sp>
          <p:nvSpPr>
            <p:cNvPr id="13" name="object 13"/>
            <p:cNvSpPr txBox="1"/>
            <p:nvPr/>
          </p:nvSpPr>
          <p:spPr>
            <a:xfrm>
              <a:off x="4669790" y="6036055"/>
              <a:ext cx="156210" cy="322100"/>
            </a:xfrm>
            <a:prstGeom prst="rect">
              <a:avLst/>
            </a:prstGeom>
          </p:spPr>
          <p:txBody>
            <a:bodyPr vert="horz" wrap="square" lIns="0" tIns="12700" rIns="0" bIns="0" rtlCol="0">
              <a:spAutoFit/>
            </a:bodyPr>
            <a:lstStyle/>
            <a:p>
              <a:pPr marL="12700">
                <a:lnSpc>
                  <a:spcPct val="100000"/>
                </a:lnSpc>
                <a:spcBef>
                  <a:spcPts val="100"/>
                </a:spcBef>
              </a:pPr>
              <a:r>
                <a:rPr sz="1800" b="1" spc="-5" dirty="0">
                  <a:latin typeface="华文新魏" panose="02010800040101010101" charset="-122"/>
                  <a:cs typeface="华文新魏" panose="02010800040101010101" charset="-122"/>
                </a:rPr>
                <a:t>5</a:t>
              </a:r>
              <a:endParaRPr sz="1800">
                <a:latin typeface="华文新魏" panose="02010800040101010101" charset="-122"/>
                <a:cs typeface="华文新魏" panose="02010800040101010101" charset="-122"/>
              </a:endParaRPr>
            </a:p>
          </p:txBody>
        </p:sp>
        <p:sp>
          <p:nvSpPr>
            <p:cNvPr id="14" name="object 14"/>
            <p:cNvSpPr txBox="1"/>
            <p:nvPr/>
          </p:nvSpPr>
          <p:spPr>
            <a:xfrm>
              <a:off x="5407550" y="6036055"/>
              <a:ext cx="156210" cy="322100"/>
            </a:xfrm>
            <a:prstGeom prst="rect">
              <a:avLst/>
            </a:prstGeom>
          </p:spPr>
          <p:txBody>
            <a:bodyPr vert="horz" wrap="square" lIns="0" tIns="12700" rIns="0" bIns="0" rtlCol="0">
              <a:spAutoFit/>
            </a:bodyPr>
            <a:lstStyle/>
            <a:p>
              <a:pPr marL="12700">
                <a:lnSpc>
                  <a:spcPct val="100000"/>
                </a:lnSpc>
                <a:spcBef>
                  <a:spcPts val="100"/>
                </a:spcBef>
              </a:pPr>
              <a:r>
                <a:rPr sz="1800" b="1" spc="-5" dirty="0">
                  <a:latin typeface="华文新魏" panose="02010800040101010101" charset="-122"/>
                  <a:cs typeface="华文新魏" panose="02010800040101010101" charset="-122"/>
                </a:rPr>
                <a:t>6</a:t>
              </a:r>
              <a:endParaRPr sz="1800">
                <a:latin typeface="华文新魏" panose="02010800040101010101" charset="-122"/>
                <a:cs typeface="华文新魏" panose="02010800040101010101" charset="-122"/>
              </a:endParaRPr>
            </a:p>
          </p:txBody>
        </p:sp>
        <p:sp>
          <p:nvSpPr>
            <p:cNvPr id="15" name="object 15"/>
            <p:cNvSpPr txBox="1"/>
            <p:nvPr/>
          </p:nvSpPr>
          <p:spPr>
            <a:xfrm>
              <a:off x="6146912" y="6036055"/>
              <a:ext cx="805180" cy="322100"/>
            </a:xfrm>
            <a:prstGeom prst="rect">
              <a:avLst/>
            </a:prstGeom>
          </p:spPr>
          <p:txBody>
            <a:bodyPr vert="horz" wrap="square" lIns="0" tIns="12700" rIns="0" bIns="0" rtlCol="0">
              <a:spAutoFit/>
            </a:bodyPr>
            <a:lstStyle/>
            <a:p>
              <a:pPr marL="12700">
                <a:lnSpc>
                  <a:spcPct val="100000"/>
                </a:lnSpc>
                <a:spcBef>
                  <a:spcPts val="100"/>
                </a:spcBef>
                <a:tabLst>
                  <a:tab pos="431800" algn="l"/>
                </a:tabLst>
              </a:pPr>
              <a:r>
                <a:rPr sz="1800" b="1" spc="-5" dirty="0">
                  <a:latin typeface="华文新魏" panose="02010800040101010101" charset="-122"/>
                  <a:cs typeface="华文新魏" panose="02010800040101010101" charset="-122"/>
                </a:rPr>
                <a:t>7	</a:t>
              </a:r>
              <a:r>
                <a:rPr sz="1800" b="1" dirty="0">
                  <a:latin typeface="华文新魏" panose="02010800040101010101" charset="-122"/>
                  <a:cs typeface="华文新魏" panose="02010800040101010101" charset="-122"/>
                </a:rPr>
                <a:t>8</a:t>
              </a:r>
              <a:r>
                <a:rPr sz="1800" dirty="0">
                  <a:latin typeface="华文新魏" panose="02010800040101010101" charset="-122"/>
                  <a:cs typeface="华文新魏" panose="02010800040101010101" charset="-122"/>
                </a:rPr>
                <a:t>天</a:t>
              </a:r>
              <a:endParaRPr sz="1800">
                <a:latin typeface="华文新魏" panose="02010800040101010101" charset="-122"/>
                <a:cs typeface="华文新魏" panose="02010800040101010101" charset="-122"/>
              </a:endParaRPr>
            </a:p>
          </p:txBody>
        </p:sp>
        <p:sp>
          <p:nvSpPr>
            <p:cNvPr id="16" name="object 16"/>
            <p:cNvSpPr txBox="1"/>
            <p:nvPr/>
          </p:nvSpPr>
          <p:spPr>
            <a:xfrm>
              <a:off x="3607689" y="5407253"/>
              <a:ext cx="1043940" cy="356306"/>
            </a:xfrm>
            <a:prstGeom prst="rect">
              <a:avLst/>
            </a:prstGeom>
          </p:spPr>
          <p:txBody>
            <a:bodyPr vert="horz" wrap="square" lIns="0" tIns="12700" rIns="0" bIns="0" rtlCol="0">
              <a:spAutoFit/>
            </a:bodyPr>
            <a:lstStyle/>
            <a:p>
              <a:pPr marL="12700">
                <a:lnSpc>
                  <a:spcPct val="100000"/>
                </a:lnSpc>
                <a:spcBef>
                  <a:spcPts val="100"/>
                </a:spcBef>
              </a:pPr>
              <a:r>
                <a:rPr sz="2000" dirty="0">
                  <a:latin typeface="华文新魏" panose="02010800040101010101" charset="-122"/>
                  <a:cs typeface="华文新魏" panose="02010800040101010101" charset="-122"/>
                </a:rPr>
                <a:t>持续时间</a:t>
              </a:r>
              <a:endParaRPr sz="2000">
                <a:latin typeface="华文新魏" panose="02010800040101010101" charset="-122"/>
                <a:cs typeface="华文新魏" panose="02010800040101010101" charset="-122"/>
              </a:endParaRPr>
            </a:p>
          </p:txBody>
        </p:sp>
        <p:sp>
          <p:nvSpPr>
            <p:cNvPr id="17" name="object 17"/>
            <p:cNvSpPr/>
            <p:nvPr/>
          </p:nvSpPr>
          <p:spPr>
            <a:xfrm>
              <a:off x="1149007" y="3349752"/>
              <a:ext cx="6877900" cy="2650236"/>
            </a:xfrm>
            <a:prstGeom prst="rect">
              <a:avLst/>
            </a:prstGeom>
            <a:blipFill>
              <a:blip r:embed="rId7" cstate="print"/>
              <a:stretch>
                <a:fillRect/>
              </a:stretch>
            </a:blipFill>
          </p:spPr>
          <p:txBody>
            <a:bodyPr wrap="square" lIns="0" tIns="0" rIns="0" bIns="0" rtlCol="0"/>
            <a:lstStyle/>
            <a:p>
              <a:endParaRPr/>
            </a:p>
          </p:txBody>
        </p:sp>
        <p:sp>
          <p:nvSpPr>
            <p:cNvPr id="18" name="object 18"/>
            <p:cNvSpPr/>
            <p:nvPr/>
          </p:nvSpPr>
          <p:spPr>
            <a:xfrm>
              <a:off x="1274063" y="3546347"/>
              <a:ext cx="85343" cy="85343"/>
            </a:xfrm>
            <a:prstGeom prst="rect">
              <a:avLst/>
            </a:prstGeom>
            <a:blipFill>
              <a:blip r:embed="rId8" cstate="print"/>
              <a:stretch>
                <a:fillRect/>
              </a:stretch>
            </a:blipFill>
          </p:spPr>
          <p:txBody>
            <a:bodyPr wrap="square" lIns="0" tIns="0" rIns="0" bIns="0" rtlCol="0"/>
            <a:lstStyle/>
            <a:p>
              <a:endParaRPr/>
            </a:p>
          </p:txBody>
        </p:sp>
        <p:sp>
          <p:nvSpPr>
            <p:cNvPr id="19" name="object 19"/>
            <p:cNvSpPr/>
            <p:nvPr/>
          </p:nvSpPr>
          <p:spPr>
            <a:xfrm>
              <a:off x="1224800" y="3385692"/>
              <a:ext cx="6757670" cy="2550160"/>
            </a:xfrm>
            <a:custGeom>
              <a:avLst/>
              <a:gdLst/>
              <a:ahLst/>
              <a:cxnLst/>
              <a:rect l="l" t="t" r="r" b="b"/>
              <a:pathLst>
                <a:path w="6757670" h="2550160">
                  <a:moveTo>
                    <a:pt x="0" y="2549575"/>
                  </a:moveTo>
                  <a:lnTo>
                    <a:pt x="68821" y="2240076"/>
                  </a:lnTo>
                  <a:lnTo>
                    <a:pt x="139306" y="1929257"/>
                  </a:lnTo>
                  <a:lnTo>
                    <a:pt x="209664" y="1634744"/>
                  </a:lnTo>
                  <a:lnTo>
                    <a:pt x="278498" y="1348359"/>
                  </a:lnTo>
                  <a:lnTo>
                    <a:pt x="362318" y="1085215"/>
                  </a:lnTo>
                  <a:lnTo>
                    <a:pt x="446138" y="843915"/>
                  </a:lnTo>
                  <a:lnTo>
                    <a:pt x="488175" y="736219"/>
                  </a:lnTo>
                  <a:lnTo>
                    <a:pt x="543547" y="635254"/>
                  </a:lnTo>
                  <a:lnTo>
                    <a:pt x="585457" y="542544"/>
                  </a:lnTo>
                  <a:lnTo>
                    <a:pt x="642353" y="456692"/>
                  </a:lnTo>
                  <a:lnTo>
                    <a:pt x="697725" y="378968"/>
                  </a:lnTo>
                  <a:lnTo>
                    <a:pt x="753097" y="317627"/>
                  </a:lnTo>
                  <a:lnTo>
                    <a:pt x="823455" y="254889"/>
                  </a:lnTo>
                  <a:lnTo>
                    <a:pt x="878954" y="208534"/>
                  </a:lnTo>
                  <a:lnTo>
                    <a:pt x="1004684" y="124079"/>
                  </a:lnTo>
                  <a:lnTo>
                    <a:pt x="1144003" y="69469"/>
                  </a:lnTo>
                  <a:lnTo>
                    <a:pt x="1284719" y="38100"/>
                  </a:lnTo>
                  <a:lnTo>
                    <a:pt x="1437373" y="14986"/>
                  </a:lnTo>
                  <a:lnTo>
                    <a:pt x="1576692" y="6731"/>
                  </a:lnTo>
                  <a:lnTo>
                    <a:pt x="1730870" y="0"/>
                  </a:lnTo>
                  <a:lnTo>
                    <a:pt x="1885175" y="6731"/>
                  </a:lnTo>
                  <a:lnTo>
                    <a:pt x="2052815" y="29972"/>
                  </a:lnTo>
                  <a:lnTo>
                    <a:pt x="2219058" y="69469"/>
                  </a:lnTo>
                  <a:lnTo>
                    <a:pt x="2386698" y="124079"/>
                  </a:lnTo>
                  <a:lnTo>
                    <a:pt x="2554465" y="185420"/>
                  </a:lnTo>
                  <a:lnTo>
                    <a:pt x="2722105" y="254889"/>
                  </a:lnTo>
                  <a:lnTo>
                    <a:pt x="2876283" y="324485"/>
                  </a:lnTo>
                  <a:lnTo>
                    <a:pt x="3015602" y="387223"/>
                  </a:lnTo>
                  <a:lnTo>
                    <a:pt x="3280651" y="519430"/>
                  </a:lnTo>
                  <a:lnTo>
                    <a:pt x="3503663" y="673481"/>
                  </a:lnTo>
                  <a:lnTo>
                    <a:pt x="3728326" y="828929"/>
                  </a:lnTo>
                  <a:lnTo>
                    <a:pt x="3951465" y="976122"/>
                  </a:lnTo>
                  <a:lnTo>
                    <a:pt x="4397616" y="1270635"/>
                  </a:lnTo>
                  <a:lnTo>
                    <a:pt x="4635614" y="1417955"/>
                  </a:lnTo>
                  <a:lnTo>
                    <a:pt x="4885677" y="1565148"/>
                  </a:lnTo>
                  <a:lnTo>
                    <a:pt x="5165712" y="1720596"/>
                  </a:lnTo>
                  <a:lnTo>
                    <a:pt x="5472671" y="1882902"/>
                  </a:lnTo>
                  <a:lnTo>
                    <a:pt x="5766168" y="2038350"/>
                  </a:lnTo>
                  <a:lnTo>
                    <a:pt x="5905360" y="2099691"/>
                  </a:lnTo>
                  <a:lnTo>
                    <a:pt x="6031217" y="2154174"/>
                  </a:lnTo>
                  <a:lnTo>
                    <a:pt x="6143485" y="2200529"/>
                  </a:lnTo>
                  <a:lnTo>
                    <a:pt x="6254229" y="2240076"/>
                  </a:lnTo>
                  <a:lnTo>
                    <a:pt x="6436982" y="2286431"/>
                  </a:lnTo>
                  <a:lnTo>
                    <a:pt x="6603098" y="2324608"/>
                  </a:lnTo>
                  <a:lnTo>
                    <a:pt x="6757403" y="2347785"/>
                  </a:lnTo>
                </a:path>
              </a:pathLst>
            </a:custGeom>
            <a:ln w="25400">
              <a:solidFill>
                <a:srgbClr val="8063A1"/>
              </a:solidFill>
            </a:ln>
          </p:spPr>
          <p:txBody>
            <a:bodyPr wrap="square" lIns="0" tIns="0" rIns="0" bIns="0" rtlCol="0"/>
            <a:lstStyle/>
            <a:p>
              <a:endParaRPr/>
            </a:p>
          </p:txBody>
        </p:sp>
        <p:sp>
          <p:nvSpPr>
            <p:cNvPr id="20" name="object 20"/>
            <p:cNvSpPr/>
            <p:nvPr/>
          </p:nvSpPr>
          <p:spPr>
            <a:xfrm>
              <a:off x="847369" y="2485898"/>
              <a:ext cx="93345" cy="3519804"/>
            </a:xfrm>
            <a:custGeom>
              <a:avLst/>
              <a:gdLst/>
              <a:ahLst/>
              <a:cxnLst/>
              <a:rect l="l" t="t" r="r" b="b"/>
              <a:pathLst>
                <a:path w="93344" h="3519804">
                  <a:moveTo>
                    <a:pt x="50803" y="76030"/>
                  </a:moveTo>
                  <a:lnTo>
                    <a:pt x="25404" y="76369"/>
                  </a:lnTo>
                  <a:lnTo>
                    <a:pt x="67767" y="3519322"/>
                  </a:lnTo>
                  <a:lnTo>
                    <a:pt x="93167" y="3519017"/>
                  </a:lnTo>
                  <a:lnTo>
                    <a:pt x="50803" y="76030"/>
                  </a:lnTo>
                  <a:close/>
                </a:path>
                <a:path w="93344" h="3519804">
                  <a:moveTo>
                    <a:pt x="37160" y="0"/>
                  </a:moveTo>
                  <a:lnTo>
                    <a:pt x="0" y="76707"/>
                  </a:lnTo>
                  <a:lnTo>
                    <a:pt x="25404" y="76369"/>
                  </a:lnTo>
                  <a:lnTo>
                    <a:pt x="25247" y="63626"/>
                  </a:lnTo>
                  <a:lnTo>
                    <a:pt x="69846" y="63373"/>
                  </a:lnTo>
                  <a:lnTo>
                    <a:pt x="37160" y="0"/>
                  </a:lnTo>
                  <a:close/>
                </a:path>
                <a:path w="93344" h="3519804">
                  <a:moveTo>
                    <a:pt x="50647" y="63373"/>
                  </a:moveTo>
                  <a:lnTo>
                    <a:pt x="25247" y="63626"/>
                  </a:lnTo>
                  <a:lnTo>
                    <a:pt x="25404" y="76369"/>
                  </a:lnTo>
                  <a:lnTo>
                    <a:pt x="50803" y="76030"/>
                  </a:lnTo>
                  <a:lnTo>
                    <a:pt x="50647" y="63373"/>
                  </a:lnTo>
                  <a:close/>
                </a:path>
                <a:path w="93344" h="3519804">
                  <a:moveTo>
                    <a:pt x="69846" y="63373"/>
                  </a:moveTo>
                  <a:lnTo>
                    <a:pt x="50647" y="63373"/>
                  </a:lnTo>
                  <a:lnTo>
                    <a:pt x="50803" y="76030"/>
                  </a:lnTo>
                  <a:lnTo>
                    <a:pt x="76200" y="75691"/>
                  </a:lnTo>
                  <a:lnTo>
                    <a:pt x="69846" y="63373"/>
                  </a:lnTo>
                  <a:close/>
                </a:path>
              </a:pathLst>
            </a:custGeom>
            <a:solidFill>
              <a:srgbClr val="000000"/>
            </a:solidFill>
          </p:spPr>
          <p:txBody>
            <a:bodyPr wrap="square" lIns="0" tIns="0" rIns="0" bIns="0" rtlCol="0"/>
            <a:lstStyle/>
            <a:p>
              <a:endParaRPr/>
            </a:p>
          </p:txBody>
        </p:sp>
        <p:sp>
          <p:nvSpPr>
            <p:cNvPr id="21" name="object 21"/>
            <p:cNvSpPr/>
            <p:nvPr/>
          </p:nvSpPr>
          <p:spPr>
            <a:xfrm>
              <a:off x="6336791" y="2623265"/>
              <a:ext cx="1161288" cy="316432"/>
            </a:xfrm>
            <a:prstGeom prst="rect">
              <a:avLst/>
            </a:prstGeom>
            <a:blipFill>
              <a:blip r:embed="rId9" cstate="print"/>
              <a:stretch>
                <a:fillRect/>
              </a:stretch>
            </a:blipFill>
          </p:spPr>
          <p:txBody>
            <a:bodyPr wrap="square" lIns="0" tIns="0" rIns="0" bIns="0" rtlCol="0"/>
            <a:lstStyle/>
            <a:p>
              <a:endParaRPr/>
            </a:p>
          </p:txBody>
        </p:sp>
        <p:sp>
          <p:nvSpPr>
            <p:cNvPr id="22" name="object 22"/>
            <p:cNvSpPr/>
            <p:nvPr/>
          </p:nvSpPr>
          <p:spPr>
            <a:xfrm>
              <a:off x="7313676" y="2471927"/>
              <a:ext cx="713231" cy="499872"/>
            </a:xfrm>
            <a:prstGeom prst="rect">
              <a:avLst/>
            </a:prstGeom>
            <a:blipFill>
              <a:blip r:embed="rId10" cstate="print"/>
              <a:stretch>
                <a:fillRect/>
              </a:stretch>
            </a:blipFill>
          </p:spPr>
          <p:txBody>
            <a:bodyPr wrap="square" lIns="0" tIns="0" rIns="0" bIns="0" rtlCol="0"/>
            <a:lstStyle/>
            <a:p>
              <a:endParaRPr/>
            </a:p>
          </p:txBody>
        </p:sp>
        <p:sp>
          <p:nvSpPr>
            <p:cNvPr id="23" name="object 23"/>
            <p:cNvSpPr/>
            <p:nvPr/>
          </p:nvSpPr>
          <p:spPr>
            <a:xfrm>
              <a:off x="7618476" y="2471927"/>
              <a:ext cx="484631" cy="499872"/>
            </a:xfrm>
            <a:prstGeom prst="rect">
              <a:avLst/>
            </a:prstGeom>
            <a:blipFill>
              <a:blip r:embed="rId11" cstate="print"/>
              <a:stretch>
                <a:fillRect/>
              </a:stretch>
            </a:blipFill>
          </p:spPr>
          <p:txBody>
            <a:bodyPr wrap="square" lIns="0" tIns="0" rIns="0" bIns="0" rtlCol="0"/>
            <a:lstStyle/>
            <a:p>
              <a:endParaRPr/>
            </a:p>
          </p:txBody>
        </p:sp>
        <p:sp>
          <p:nvSpPr>
            <p:cNvPr id="24" name="object 24"/>
            <p:cNvSpPr txBox="1"/>
            <p:nvPr/>
          </p:nvSpPr>
          <p:spPr>
            <a:xfrm>
              <a:off x="5958631" y="2420888"/>
              <a:ext cx="2696785" cy="1321179"/>
            </a:xfrm>
            <a:prstGeom prst="rect">
              <a:avLst/>
            </a:prstGeom>
          </p:spPr>
          <p:txBody>
            <a:bodyPr vert="horz" wrap="square" lIns="0" tIns="12700" rIns="0" bIns="0" rtlCol="0">
              <a:spAutoFit/>
            </a:bodyPr>
            <a:lstStyle/>
            <a:p>
              <a:pPr marL="12700">
                <a:lnSpc>
                  <a:spcPct val="100000"/>
                </a:lnSpc>
                <a:spcBef>
                  <a:spcPts val="100"/>
                </a:spcBef>
              </a:pPr>
              <a:r>
                <a:rPr sz="2800" b="1" spc="5" dirty="0">
                  <a:solidFill>
                    <a:srgbClr val="001F5F"/>
                  </a:solidFill>
                  <a:latin typeface="华文新魏" panose="02010800040101010101" charset="-122"/>
                  <a:cs typeface="华文新魏" panose="02010800040101010101" charset="-122"/>
                </a:rPr>
                <a:t>高危人</a:t>
              </a:r>
              <a:r>
                <a:rPr sz="2800" b="1" spc="-5" dirty="0">
                  <a:solidFill>
                    <a:srgbClr val="001F5F"/>
                  </a:solidFill>
                  <a:latin typeface="华文新魏" panose="02010800040101010101" charset="-122"/>
                  <a:cs typeface="华文新魏" panose="02010800040101010101" charset="-122"/>
                </a:rPr>
                <a:t>群</a:t>
              </a:r>
              <a:r>
                <a:rPr sz="2800" b="1" dirty="0">
                  <a:latin typeface="华文新魏" panose="02010800040101010101" charset="-122"/>
                  <a:cs typeface="华文新魏" panose="02010800040101010101" charset="-122"/>
                </a:rPr>
                <a:t>：</a:t>
              </a:r>
              <a:endParaRPr sz="2800" dirty="0">
                <a:latin typeface="华文新魏" panose="02010800040101010101" charset="-122"/>
                <a:cs typeface="华文新魏" panose="02010800040101010101" charset="-122"/>
              </a:endParaRPr>
            </a:p>
            <a:p>
              <a:pPr marL="93345" indent="-81280">
                <a:lnSpc>
                  <a:spcPct val="100000"/>
                </a:lnSpc>
                <a:spcBef>
                  <a:spcPts val="50"/>
                </a:spcBef>
                <a:buSzPct val="94000"/>
                <a:buFont typeface="Arial" panose="020B0604020202020204"/>
                <a:buChar char="•"/>
                <a:tabLst>
                  <a:tab pos="93980" algn="l"/>
                </a:tabLst>
              </a:pPr>
              <a:r>
                <a:rPr sz="2400" dirty="0">
                  <a:solidFill>
                    <a:srgbClr val="1A049F"/>
                  </a:solidFill>
                  <a:latin typeface="华文新魏" panose="02010800040101010101" charset="-122"/>
                  <a:cs typeface="华文新魏" panose="02010800040101010101" charset="-122"/>
                </a:rPr>
                <a:t>症状持续时间长</a:t>
              </a:r>
              <a:endParaRPr sz="2400" dirty="0">
                <a:latin typeface="华文新魏" panose="02010800040101010101" charset="-122"/>
                <a:cs typeface="华文新魏" panose="02010800040101010101" charset="-122"/>
              </a:endParaRPr>
            </a:p>
            <a:p>
              <a:pPr marL="93345" indent="-81280">
                <a:lnSpc>
                  <a:spcPct val="100000"/>
                </a:lnSpc>
                <a:buSzPct val="94000"/>
                <a:buFont typeface="Arial" panose="020B0604020202020204"/>
                <a:buChar char="•"/>
                <a:tabLst>
                  <a:tab pos="93980" algn="l"/>
                </a:tabLst>
              </a:pPr>
              <a:r>
                <a:rPr sz="2400" b="1" spc="5" dirty="0" smtClean="0">
                  <a:solidFill>
                    <a:srgbClr val="1A049F"/>
                  </a:solidFill>
                  <a:latin typeface="华文新魏" panose="02010800040101010101" charset="-122"/>
                  <a:cs typeface="华文新魏" panose="02010800040101010101" charset="-122"/>
                </a:rPr>
                <a:t>并发症</a:t>
              </a:r>
              <a:r>
                <a:rPr sz="2400" b="1" spc="-5" dirty="0" smtClean="0">
                  <a:solidFill>
                    <a:srgbClr val="1A049F"/>
                  </a:solidFill>
                  <a:latin typeface="华文新魏" panose="02010800040101010101" charset="-122"/>
                  <a:cs typeface="华文新魏" panose="02010800040101010101" charset="-122"/>
                </a:rPr>
                <a:t>的发生</a:t>
              </a:r>
              <a:endParaRPr sz="2400" dirty="0">
                <a:latin typeface="华文新魏" panose="02010800040101010101" charset="-122"/>
                <a:cs typeface="华文新魏" panose="02010800040101010101" charset="-122"/>
              </a:endParaRPr>
            </a:p>
          </p:txBody>
        </p:sp>
        <p:sp>
          <p:nvSpPr>
            <p:cNvPr id="26" name="object 26"/>
            <p:cNvSpPr txBox="1"/>
            <p:nvPr/>
          </p:nvSpPr>
          <p:spPr>
            <a:xfrm>
              <a:off x="5889542" y="3381216"/>
              <a:ext cx="2074983" cy="424716"/>
            </a:xfrm>
            <a:prstGeom prst="rect">
              <a:avLst/>
            </a:prstGeom>
          </p:spPr>
          <p:txBody>
            <a:bodyPr vert="horz" wrap="square" lIns="0" tIns="12700" rIns="0" bIns="0" rtlCol="0">
              <a:spAutoFit/>
            </a:bodyPr>
            <a:lstStyle/>
            <a:p>
              <a:pPr marL="93345" indent="-81280">
                <a:lnSpc>
                  <a:spcPct val="100000"/>
                </a:lnSpc>
                <a:spcBef>
                  <a:spcPts val="100"/>
                </a:spcBef>
                <a:buSzPct val="94000"/>
                <a:buFont typeface="Arial" panose="020B0604020202020204"/>
                <a:buChar char="•"/>
                <a:tabLst>
                  <a:tab pos="93980" algn="l"/>
                </a:tabLst>
              </a:pPr>
              <a:r>
                <a:rPr sz="2400" b="1" spc="5" dirty="0" smtClean="0">
                  <a:solidFill>
                    <a:srgbClr val="1A049F"/>
                  </a:solidFill>
                  <a:latin typeface="华文新魏" panose="02010800040101010101" charset="-122"/>
                  <a:cs typeface="华文新魏" panose="02010800040101010101" charset="-122"/>
                </a:rPr>
                <a:t>原发病</a:t>
              </a:r>
              <a:r>
                <a:rPr sz="2400" b="1" spc="-5" dirty="0" smtClean="0">
                  <a:solidFill>
                    <a:srgbClr val="1A049F"/>
                  </a:solidFill>
                  <a:latin typeface="华文新魏" panose="02010800040101010101" charset="-122"/>
                  <a:cs typeface="华文新魏" panose="02010800040101010101" charset="-122"/>
                </a:rPr>
                <a:t>的加重</a:t>
              </a:r>
              <a:endParaRPr sz="2400" dirty="0">
                <a:latin typeface="华文新魏" panose="02010800040101010101" charset="-122"/>
                <a:cs typeface="华文新魏" panose="02010800040101010101" charset="-122"/>
              </a:endParaRPr>
            </a:p>
          </p:txBody>
        </p:sp>
        <p:sp>
          <p:nvSpPr>
            <p:cNvPr id="28" name="object 28"/>
            <p:cNvSpPr/>
            <p:nvPr/>
          </p:nvSpPr>
          <p:spPr>
            <a:xfrm>
              <a:off x="2002789" y="3207164"/>
              <a:ext cx="6376035" cy="1332230"/>
            </a:xfrm>
            <a:custGeom>
              <a:avLst/>
              <a:gdLst/>
              <a:ahLst/>
              <a:cxnLst/>
              <a:rect l="l" t="t" r="r" b="b"/>
              <a:pathLst>
                <a:path w="6376034" h="1332229">
                  <a:moveTo>
                    <a:pt x="0" y="277588"/>
                  </a:moveTo>
                  <a:lnTo>
                    <a:pt x="38430" y="263705"/>
                  </a:lnTo>
                  <a:lnTo>
                    <a:pt x="76902" y="249854"/>
                  </a:lnTo>
                  <a:lnTo>
                    <a:pt x="115455" y="236064"/>
                  </a:lnTo>
                  <a:lnTo>
                    <a:pt x="154131" y="222368"/>
                  </a:lnTo>
                  <a:lnTo>
                    <a:pt x="192971" y="208794"/>
                  </a:lnTo>
                  <a:lnTo>
                    <a:pt x="232016" y="195375"/>
                  </a:lnTo>
                  <a:lnTo>
                    <a:pt x="271306" y="182142"/>
                  </a:lnTo>
                  <a:lnTo>
                    <a:pt x="310882" y="169125"/>
                  </a:lnTo>
                  <a:lnTo>
                    <a:pt x="350786" y="156355"/>
                  </a:lnTo>
                  <a:lnTo>
                    <a:pt x="391058" y="143863"/>
                  </a:lnTo>
                  <a:lnTo>
                    <a:pt x="431740" y="131680"/>
                  </a:lnTo>
                  <a:lnTo>
                    <a:pt x="472871" y="119837"/>
                  </a:lnTo>
                  <a:lnTo>
                    <a:pt x="514494" y="108364"/>
                  </a:lnTo>
                  <a:lnTo>
                    <a:pt x="556648" y="97294"/>
                  </a:lnTo>
                  <a:lnTo>
                    <a:pt x="599376" y="86655"/>
                  </a:lnTo>
                  <a:lnTo>
                    <a:pt x="642717" y="76481"/>
                  </a:lnTo>
                  <a:lnTo>
                    <a:pt x="686713" y="66800"/>
                  </a:lnTo>
                  <a:lnTo>
                    <a:pt x="731405" y="57645"/>
                  </a:lnTo>
                  <a:lnTo>
                    <a:pt x="776833" y="49046"/>
                  </a:lnTo>
                  <a:lnTo>
                    <a:pt x="823039" y="41034"/>
                  </a:lnTo>
                  <a:lnTo>
                    <a:pt x="870063" y="33640"/>
                  </a:lnTo>
                  <a:lnTo>
                    <a:pt x="917947" y="26895"/>
                  </a:lnTo>
                  <a:lnTo>
                    <a:pt x="966731" y="20830"/>
                  </a:lnTo>
                  <a:lnTo>
                    <a:pt x="1016456" y="15475"/>
                  </a:lnTo>
                  <a:lnTo>
                    <a:pt x="1067163" y="10862"/>
                  </a:lnTo>
                  <a:lnTo>
                    <a:pt x="1118893" y="7021"/>
                  </a:lnTo>
                  <a:lnTo>
                    <a:pt x="1171687" y="3983"/>
                  </a:lnTo>
                  <a:lnTo>
                    <a:pt x="1225586" y="1780"/>
                  </a:lnTo>
                  <a:lnTo>
                    <a:pt x="1280631" y="442"/>
                  </a:lnTo>
                  <a:lnTo>
                    <a:pt x="1336863" y="0"/>
                  </a:lnTo>
                  <a:lnTo>
                    <a:pt x="1394322" y="484"/>
                  </a:lnTo>
                  <a:lnTo>
                    <a:pt x="1453050" y="1927"/>
                  </a:lnTo>
                  <a:lnTo>
                    <a:pt x="1513088" y="4358"/>
                  </a:lnTo>
                  <a:lnTo>
                    <a:pt x="1574475" y="7809"/>
                  </a:lnTo>
                  <a:lnTo>
                    <a:pt x="1637254" y="12310"/>
                  </a:lnTo>
                  <a:lnTo>
                    <a:pt x="1701466" y="17892"/>
                  </a:lnTo>
                  <a:lnTo>
                    <a:pt x="1767150" y="24587"/>
                  </a:lnTo>
                  <a:lnTo>
                    <a:pt x="1834349" y="32425"/>
                  </a:lnTo>
                  <a:lnTo>
                    <a:pt x="1903103" y="41438"/>
                  </a:lnTo>
                  <a:lnTo>
                    <a:pt x="1973452" y="51655"/>
                  </a:lnTo>
                  <a:lnTo>
                    <a:pt x="2049537" y="64071"/>
                  </a:lnTo>
                  <a:lnTo>
                    <a:pt x="2089152" y="71139"/>
                  </a:lnTo>
                  <a:lnTo>
                    <a:pt x="2129773" y="78760"/>
                  </a:lnTo>
                  <a:lnTo>
                    <a:pt x="2171371" y="86919"/>
                  </a:lnTo>
                  <a:lnTo>
                    <a:pt x="2213912" y="95603"/>
                  </a:lnTo>
                  <a:lnTo>
                    <a:pt x="2257365" y="104796"/>
                  </a:lnTo>
                  <a:lnTo>
                    <a:pt x="2301700" y="114484"/>
                  </a:lnTo>
                  <a:lnTo>
                    <a:pt x="2346884" y="124652"/>
                  </a:lnTo>
                  <a:lnTo>
                    <a:pt x="2392887" y="135286"/>
                  </a:lnTo>
                  <a:lnTo>
                    <a:pt x="2439676" y="146372"/>
                  </a:lnTo>
                  <a:lnTo>
                    <a:pt x="2487221" y="157893"/>
                  </a:lnTo>
                  <a:lnTo>
                    <a:pt x="2535490" y="169837"/>
                  </a:lnTo>
                  <a:lnTo>
                    <a:pt x="2584451" y="182187"/>
                  </a:lnTo>
                  <a:lnTo>
                    <a:pt x="2634073" y="194931"/>
                  </a:lnTo>
                  <a:lnTo>
                    <a:pt x="2684325" y="208053"/>
                  </a:lnTo>
                  <a:lnTo>
                    <a:pt x="2735176" y="221538"/>
                  </a:lnTo>
                  <a:lnTo>
                    <a:pt x="2786593" y="235372"/>
                  </a:lnTo>
                  <a:lnTo>
                    <a:pt x="2838546" y="249540"/>
                  </a:lnTo>
                  <a:lnTo>
                    <a:pt x="2891002" y="264028"/>
                  </a:lnTo>
                  <a:lnTo>
                    <a:pt x="2943932" y="278821"/>
                  </a:lnTo>
                  <a:lnTo>
                    <a:pt x="2997302" y="293904"/>
                  </a:lnTo>
                  <a:lnTo>
                    <a:pt x="3051082" y="309263"/>
                  </a:lnTo>
                  <a:lnTo>
                    <a:pt x="3105241" y="324884"/>
                  </a:lnTo>
                  <a:lnTo>
                    <a:pt x="3159746" y="340751"/>
                  </a:lnTo>
                  <a:lnTo>
                    <a:pt x="3214567" y="356851"/>
                  </a:lnTo>
                  <a:lnTo>
                    <a:pt x="3269672" y="373168"/>
                  </a:lnTo>
                  <a:lnTo>
                    <a:pt x="3325029" y="389687"/>
                  </a:lnTo>
                  <a:lnTo>
                    <a:pt x="3380608" y="406395"/>
                  </a:lnTo>
                  <a:lnTo>
                    <a:pt x="3436377" y="423277"/>
                  </a:lnTo>
                  <a:lnTo>
                    <a:pt x="3492304" y="440318"/>
                  </a:lnTo>
                  <a:lnTo>
                    <a:pt x="3548357" y="457503"/>
                  </a:lnTo>
                  <a:lnTo>
                    <a:pt x="3604507" y="474818"/>
                  </a:lnTo>
                  <a:lnTo>
                    <a:pt x="3660720" y="492248"/>
                  </a:lnTo>
                  <a:lnTo>
                    <a:pt x="3716966" y="509779"/>
                  </a:lnTo>
                  <a:lnTo>
                    <a:pt x="3773214" y="527396"/>
                  </a:lnTo>
                  <a:lnTo>
                    <a:pt x="3829431" y="545085"/>
                  </a:lnTo>
                  <a:lnTo>
                    <a:pt x="3885587" y="562830"/>
                  </a:lnTo>
                  <a:lnTo>
                    <a:pt x="3941649" y="580618"/>
                  </a:lnTo>
                  <a:lnTo>
                    <a:pt x="3997587" y="598433"/>
                  </a:lnTo>
                  <a:lnTo>
                    <a:pt x="4053370" y="616262"/>
                  </a:lnTo>
                  <a:lnTo>
                    <a:pt x="4108965" y="634088"/>
                  </a:lnTo>
                  <a:lnTo>
                    <a:pt x="4164341" y="651899"/>
                  </a:lnTo>
                  <a:lnTo>
                    <a:pt x="4219467" y="669679"/>
                  </a:lnTo>
                  <a:lnTo>
                    <a:pt x="4274312" y="687414"/>
                  </a:lnTo>
                  <a:lnTo>
                    <a:pt x="4328843" y="705088"/>
                  </a:lnTo>
                  <a:lnTo>
                    <a:pt x="4383031" y="722688"/>
                  </a:lnTo>
                  <a:lnTo>
                    <a:pt x="4436842" y="740199"/>
                  </a:lnTo>
                  <a:lnTo>
                    <a:pt x="4490246" y="757606"/>
                  </a:lnTo>
                  <a:lnTo>
                    <a:pt x="4543212" y="774895"/>
                  </a:lnTo>
                  <a:lnTo>
                    <a:pt x="4595707" y="792051"/>
                  </a:lnTo>
                  <a:lnTo>
                    <a:pt x="4647701" y="809059"/>
                  </a:lnTo>
                  <a:lnTo>
                    <a:pt x="4699162" y="825905"/>
                  </a:lnTo>
                  <a:lnTo>
                    <a:pt x="4750059" y="842575"/>
                  </a:lnTo>
                  <a:lnTo>
                    <a:pt x="4800360" y="859053"/>
                  </a:lnTo>
                  <a:lnTo>
                    <a:pt x="4850033" y="875325"/>
                  </a:lnTo>
                  <a:lnTo>
                    <a:pt x="4899048" y="891376"/>
                  </a:lnTo>
                  <a:lnTo>
                    <a:pt x="4947373" y="907192"/>
                  </a:lnTo>
                  <a:lnTo>
                    <a:pt x="4994977" y="922759"/>
                  </a:lnTo>
                  <a:lnTo>
                    <a:pt x="5041827" y="938061"/>
                  </a:lnTo>
                  <a:lnTo>
                    <a:pt x="5087894" y="953084"/>
                  </a:lnTo>
                  <a:lnTo>
                    <a:pt x="5133144" y="967814"/>
                  </a:lnTo>
                  <a:lnTo>
                    <a:pt x="5177548" y="982235"/>
                  </a:lnTo>
                  <a:lnTo>
                    <a:pt x="5221073" y="996334"/>
                  </a:lnTo>
                  <a:lnTo>
                    <a:pt x="5263687" y="1010095"/>
                  </a:lnTo>
                  <a:lnTo>
                    <a:pt x="5305361" y="1023505"/>
                  </a:lnTo>
                  <a:lnTo>
                    <a:pt x="5346061" y="1036547"/>
                  </a:lnTo>
                  <a:lnTo>
                    <a:pt x="5385758" y="1049209"/>
                  </a:lnTo>
                  <a:lnTo>
                    <a:pt x="5424418" y="1061475"/>
                  </a:lnTo>
                  <a:lnTo>
                    <a:pt x="5462012" y="1073330"/>
                  </a:lnTo>
                  <a:lnTo>
                    <a:pt x="5498507" y="1084761"/>
                  </a:lnTo>
                  <a:lnTo>
                    <a:pt x="5568075" y="1106288"/>
                  </a:lnTo>
                  <a:lnTo>
                    <a:pt x="5632873" y="1125940"/>
                  </a:lnTo>
                  <a:lnTo>
                    <a:pt x="5692648" y="1143601"/>
                  </a:lnTo>
                  <a:lnTo>
                    <a:pt x="5791476" y="1172301"/>
                  </a:lnTo>
                  <a:lnTo>
                    <a:pt x="5878847" y="1197559"/>
                  </a:lnTo>
                  <a:lnTo>
                    <a:pt x="5955523" y="1219608"/>
                  </a:lnTo>
                  <a:lnTo>
                    <a:pt x="6022265" y="1238679"/>
                  </a:lnTo>
                  <a:lnTo>
                    <a:pt x="6079837" y="1255003"/>
                  </a:lnTo>
                  <a:lnTo>
                    <a:pt x="6129000" y="1268814"/>
                  </a:lnTo>
                  <a:lnTo>
                    <a:pt x="6170516" y="1280342"/>
                  </a:lnTo>
                  <a:lnTo>
                    <a:pt x="6233656" y="1297479"/>
                  </a:lnTo>
                  <a:lnTo>
                    <a:pt x="6275357" y="1308270"/>
                  </a:lnTo>
                  <a:lnTo>
                    <a:pt x="6318824" y="1318229"/>
                  </a:lnTo>
                  <a:lnTo>
                    <a:pt x="6325818" y="1319651"/>
                  </a:lnTo>
                  <a:lnTo>
                    <a:pt x="6332786" y="1321109"/>
                  </a:lnTo>
                  <a:lnTo>
                    <a:pt x="6340492" y="1322835"/>
                  </a:lnTo>
                  <a:lnTo>
                    <a:pt x="6349697" y="1325061"/>
                  </a:lnTo>
                  <a:lnTo>
                    <a:pt x="6361163" y="1328020"/>
                  </a:lnTo>
                  <a:lnTo>
                    <a:pt x="6375654" y="1331942"/>
                  </a:lnTo>
                </a:path>
              </a:pathLst>
            </a:custGeom>
            <a:ln w="92074">
              <a:solidFill>
                <a:srgbClr val="17375E"/>
              </a:solidFill>
              <a:prstDash val="dot"/>
            </a:ln>
          </p:spPr>
          <p:txBody>
            <a:bodyPr wrap="square" lIns="0" tIns="0" rIns="0" bIns="0" rtlCol="0"/>
            <a:lstStyle/>
            <a:p>
              <a:endParaRPr/>
            </a:p>
          </p:txBody>
        </p:sp>
        <p:sp>
          <p:nvSpPr>
            <p:cNvPr id="29" name="object 29"/>
            <p:cNvSpPr/>
            <p:nvPr/>
          </p:nvSpPr>
          <p:spPr>
            <a:xfrm>
              <a:off x="7479410" y="3637788"/>
              <a:ext cx="95885" cy="675640"/>
            </a:xfrm>
            <a:custGeom>
              <a:avLst/>
              <a:gdLst/>
              <a:ahLst/>
              <a:cxnLst/>
              <a:rect l="l" t="t" r="r" b="b"/>
              <a:pathLst>
                <a:path w="95884" h="675639">
                  <a:moveTo>
                    <a:pt x="95885" y="486282"/>
                  </a:moveTo>
                  <a:lnTo>
                    <a:pt x="0" y="486282"/>
                  </a:lnTo>
                  <a:lnTo>
                    <a:pt x="48006" y="675513"/>
                  </a:lnTo>
                  <a:lnTo>
                    <a:pt x="95885" y="486282"/>
                  </a:lnTo>
                  <a:close/>
                </a:path>
                <a:path w="95884" h="675639">
                  <a:moveTo>
                    <a:pt x="72009" y="0"/>
                  </a:moveTo>
                  <a:lnTo>
                    <a:pt x="24003" y="0"/>
                  </a:lnTo>
                  <a:lnTo>
                    <a:pt x="24003" y="486282"/>
                  </a:lnTo>
                  <a:lnTo>
                    <a:pt x="72009" y="486282"/>
                  </a:lnTo>
                  <a:lnTo>
                    <a:pt x="72009" y="0"/>
                  </a:lnTo>
                  <a:close/>
                </a:path>
              </a:pathLst>
            </a:custGeom>
            <a:solidFill>
              <a:srgbClr val="FFCC00"/>
            </a:solidFill>
          </p:spPr>
          <p:txBody>
            <a:bodyPr wrap="square" lIns="0" tIns="0" rIns="0" bIns="0" rtlCol="0"/>
            <a:lstStyle/>
            <a:p>
              <a:endParaRPr/>
            </a:p>
          </p:txBody>
        </p:sp>
        <p:sp>
          <p:nvSpPr>
            <p:cNvPr id="30" name="object 30"/>
            <p:cNvSpPr/>
            <p:nvPr/>
          </p:nvSpPr>
          <p:spPr>
            <a:xfrm>
              <a:off x="1112519" y="5751576"/>
              <a:ext cx="6990588" cy="237744"/>
            </a:xfrm>
            <a:prstGeom prst="rect">
              <a:avLst/>
            </a:prstGeom>
            <a:blipFill>
              <a:blip r:embed="rId12" cstate="print"/>
              <a:stretch>
                <a:fillRect/>
              </a:stretch>
            </a:blipFill>
          </p:spPr>
          <p:txBody>
            <a:bodyPr wrap="square" lIns="0" tIns="0" rIns="0" bIns="0" rtlCol="0"/>
            <a:lstStyle/>
            <a:p>
              <a:endParaRPr/>
            </a:p>
          </p:txBody>
        </p:sp>
        <p:sp>
          <p:nvSpPr>
            <p:cNvPr id="31" name="object 31"/>
            <p:cNvSpPr/>
            <p:nvPr/>
          </p:nvSpPr>
          <p:spPr>
            <a:xfrm>
              <a:off x="1190244" y="5827776"/>
              <a:ext cx="85343" cy="85343"/>
            </a:xfrm>
            <a:prstGeom prst="rect">
              <a:avLst/>
            </a:prstGeom>
            <a:blipFill>
              <a:blip r:embed="rId8" cstate="print"/>
              <a:stretch>
                <a:fillRect/>
              </a:stretch>
            </a:blipFill>
          </p:spPr>
          <p:txBody>
            <a:bodyPr wrap="square" lIns="0" tIns="0" rIns="0" bIns="0" rtlCol="0"/>
            <a:lstStyle/>
            <a:p>
              <a:endParaRPr/>
            </a:p>
          </p:txBody>
        </p:sp>
        <p:sp>
          <p:nvSpPr>
            <p:cNvPr id="32" name="object 32"/>
            <p:cNvSpPr/>
            <p:nvPr/>
          </p:nvSpPr>
          <p:spPr>
            <a:xfrm>
              <a:off x="1232535" y="5812358"/>
              <a:ext cx="6751320" cy="76200"/>
            </a:xfrm>
            <a:custGeom>
              <a:avLst/>
              <a:gdLst/>
              <a:ahLst/>
              <a:cxnLst/>
              <a:rect l="l" t="t" r="r" b="b"/>
              <a:pathLst>
                <a:path w="6751320" h="76200">
                  <a:moveTo>
                    <a:pt x="76200" y="0"/>
                  </a:moveTo>
                  <a:lnTo>
                    <a:pt x="0" y="38100"/>
                  </a:lnTo>
                  <a:lnTo>
                    <a:pt x="76200" y="76200"/>
                  </a:lnTo>
                  <a:lnTo>
                    <a:pt x="76200" y="50800"/>
                  </a:lnTo>
                  <a:lnTo>
                    <a:pt x="63500" y="50800"/>
                  </a:lnTo>
                  <a:lnTo>
                    <a:pt x="63500" y="25400"/>
                  </a:lnTo>
                  <a:lnTo>
                    <a:pt x="76200" y="25400"/>
                  </a:lnTo>
                  <a:lnTo>
                    <a:pt x="76200" y="0"/>
                  </a:lnTo>
                  <a:close/>
                </a:path>
                <a:path w="6751320" h="76200">
                  <a:moveTo>
                    <a:pt x="6674866" y="0"/>
                  </a:moveTo>
                  <a:lnTo>
                    <a:pt x="6674866" y="76200"/>
                  </a:lnTo>
                  <a:lnTo>
                    <a:pt x="6725666" y="50800"/>
                  </a:lnTo>
                  <a:lnTo>
                    <a:pt x="6687693" y="50800"/>
                  </a:lnTo>
                  <a:lnTo>
                    <a:pt x="6687693" y="25400"/>
                  </a:lnTo>
                  <a:lnTo>
                    <a:pt x="6725666" y="25400"/>
                  </a:lnTo>
                  <a:lnTo>
                    <a:pt x="6674866" y="0"/>
                  </a:lnTo>
                  <a:close/>
                </a:path>
                <a:path w="6751320" h="76200">
                  <a:moveTo>
                    <a:pt x="76200" y="25400"/>
                  </a:moveTo>
                  <a:lnTo>
                    <a:pt x="63500" y="25400"/>
                  </a:lnTo>
                  <a:lnTo>
                    <a:pt x="63500" y="50800"/>
                  </a:lnTo>
                  <a:lnTo>
                    <a:pt x="76200" y="50800"/>
                  </a:lnTo>
                  <a:lnTo>
                    <a:pt x="76200" y="25400"/>
                  </a:lnTo>
                  <a:close/>
                </a:path>
                <a:path w="6751320" h="76200">
                  <a:moveTo>
                    <a:pt x="6674866" y="25400"/>
                  </a:moveTo>
                  <a:lnTo>
                    <a:pt x="76200" y="25400"/>
                  </a:lnTo>
                  <a:lnTo>
                    <a:pt x="76200" y="50800"/>
                  </a:lnTo>
                  <a:lnTo>
                    <a:pt x="6674866" y="50800"/>
                  </a:lnTo>
                  <a:lnTo>
                    <a:pt x="6674866" y="25400"/>
                  </a:lnTo>
                  <a:close/>
                </a:path>
                <a:path w="6751320" h="76200">
                  <a:moveTo>
                    <a:pt x="6725666" y="25400"/>
                  </a:moveTo>
                  <a:lnTo>
                    <a:pt x="6687693" y="25400"/>
                  </a:lnTo>
                  <a:lnTo>
                    <a:pt x="6687693" y="50800"/>
                  </a:lnTo>
                  <a:lnTo>
                    <a:pt x="6725666" y="50800"/>
                  </a:lnTo>
                  <a:lnTo>
                    <a:pt x="6751066" y="38100"/>
                  </a:lnTo>
                  <a:lnTo>
                    <a:pt x="6725666" y="25400"/>
                  </a:lnTo>
                  <a:close/>
                </a:path>
              </a:pathLst>
            </a:custGeom>
            <a:solidFill>
              <a:srgbClr val="9BBA58"/>
            </a:solidFill>
          </p:spPr>
          <p:txBody>
            <a:bodyPr wrap="square" lIns="0" tIns="0" rIns="0" bIns="0" rtlCol="0"/>
            <a:lstStyle/>
            <a:p>
              <a:endParaRPr/>
            </a:p>
          </p:txBody>
        </p:sp>
        <p:sp>
          <p:nvSpPr>
            <p:cNvPr id="33" name="object 33"/>
            <p:cNvSpPr/>
            <p:nvPr/>
          </p:nvSpPr>
          <p:spPr>
            <a:xfrm>
              <a:off x="4632071" y="3114420"/>
              <a:ext cx="95885" cy="981075"/>
            </a:xfrm>
            <a:custGeom>
              <a:avLst/>
              <a:gdLst/>
              <a:ahLst/>
              <a:cxnLst/>
              <a:rect l="l" t="t" r="r" b="b"/>
              <a:pathLst>
                <a:path w="95885" h="981075">
                  <a:moveTo>
                    <a:pt x="95884" y="706246"/>
                  </a:moveTo>
                  <a:lnTo>
                    <a:pt x="0" y="706246"/>
                  </a:lnTo>
                  <a:lnTo>
                    <a:pt x="48005" y="980947"/>
                  </a:lnTo>
                  <a:lnTo>
                    <a:pt x="95884" y="706246"/>
                  </a:lnTo>
                  <a:close/>
                </a:path>
                <a:path w="95885" h="981075">
                  <a:moveTo>
                    <a:pt x="71881" y="0"/>
                  </a:moveTo>
                  <a:lnTo>
                    <a:pt x="24002" y="0"/>
                  </a:lnTo>
                  <a:lnTo>
                    <a:pt x="24002" y="706246"/>
                  </a:lnTo>
                  <a:lnTo>
                    <a:pt x="71881" y="706246"/>
                  </a:lnTo>
                  <a:lnTo>
                    <a:pt x="71881" y="0"/>
                  </a:lnTo>
                  <a:close/>
                </a:path>
              </a:pathLst>
            </a:custGeom>
            <a:solidFill>
              <a:srgbClr val="FFCC00"/>
            </a:solidFill>
          </p:spPr>
          <p:txBody>
            <a:bodyPr wrap="square" lIns="0" tIns="0" rIns="0" bIns="0" rtlCol="0"/>
            <a:lstStyle/>
            <a:p>
              <a:endParaRPr/>
            </a:p>
          </p:txBody>
        </p:sp>
        <p:sp>
          <p:nvSpPr>
            <p:cNvPr id="34" name="object 34"/>
            <p:cNvSpPr/>
            <p:nvPr/>
          </p:nvSpPr>
          <p:spPr>
            <a:xfrm>
              <a:off x="4126991" y="2660904"/>
              <a:ext cx="1632204" cy="499872"/>
            </a:xfrm>
            <a:prstGeom prst="rect">
              <a:avLst/>
            </a:prstGeom>
            <a:blipFill>
              <a:blip r:embed="rId13" cstate="print"/>
              <a:stretch>
                <a:fillRect/>
              </a:stretch>
            </a:blipFill>
          </p:spPr>
          <p:txBody>
            <a:bodyPr wrap="square" lIns="0" tIns="0" rIns="0" bIns="0" rtlCol="0"/>
            <a:lstStyle/>
            <a:p>
              <a:endParaRPr/>
            </a:p>
          </p:txBody>
        </p:sp>
        <p:sp>
          <p:nvSpPr>
            <p:cNvPr id="35" name="object 35"/>
            <p:cNvSpPr/>
            <p:nvPr/>
          </p:nvSpPr>
          <p:spPr>
            <a:xfrm>
              <a:off x="5350764" y="2660904"/>
              <a:ext cx="484632" cy="499872"/>
            </a:xfrm>
            <a:prstGeom prst="rect">
              <a:avLst/>
            </a:prstGeom>
            <a:blipFill>
              <a:blip r:embed="rId11" cstate="print"/>
              <a:stretch>
                <a:fillRect/>
              </a:stretch>
            </a:blipFill>
          </p:spPr>
          <p:txBody>
            <a:bodyPr wrap="square" lIns="0" tIns="0" rIns="0" bIns="0" rtlCol="0"/>
            <a:lstStyle/>
            <a:p>
              <a:endParaRPr/>
            </a:p>
          </p:txBody>
        </p:sp>
        <p:sp>
          <p:nvSpPr>
            <p:cNvPr id="36" name="object 36"/>
            <p:cNvSpPr txBox="1"/>
            <p:nvPr/>
          </p:nvSpPr>
          <p:spPr>
            <a:xfrm>
              <a:off x="4308339" y="2708920"/>
              <a:ext cx="1415789" cy="424716"/>
            </a:xfrm>
            <a:prstGeom prst="rect">
              <a:avLst/>
            </a:prstGeom>
          </p:spPr>
          <p:txBody>
            <a:bodyPr vert="horz" wrap="square" lIns="0" tIns="12700" rIns="0" bIns="0" rtlCol="0">
              <a:spAutoFit/>
            </a:bodyPr>
            <a:lstStyle/>
            <a:p>
              <a:pPr marL="12700">
                <a:lnSpc>
                  <a:spcPct val="100000"/>
                </a:lnSpc>
                <a:spcBef>
                  <a:spcPts val="100"/>
                </a:spcBef>
              </a:pPr>
              <a:r>
                <a:rPr sz="2400" b="1" spc="5" dirty="0">
                  <a:solidFill>
                    <a:srgbClr val="001F5F"/>
                  </a:solidFill>
                  <a:latin typeface="华文新魏" panose="02010800040101010101" charset="-122"/>
                  <a:cs typeface="华文新魏" panose="02010800040101010101" charset="-122"/>
                </a:rPr>
                <a:t>普通人群</a:t>
              </a:r>
              <a:endParaRPr sz="2400" dirty="0">
                <a:latin typeface="华文新魏" panose="02010800040101010101" charset="-122"/>
                <a:cs typeface="华文新魏" panose="02010800040101010101" charset="-122"/>
              </a:endParaRPr>
            </a:p>
          </p:txBody>
        </p:sp>
        <p:sp>
          <p:nvSpPr>
            <p:cNvPr id="37" name="object 37"/>
            <p:cNvSpPr/>
            <p:nvPr/>
          </p:nvSpPr>
          <p:spPr>
            <a:xfrm>
              <a:off x="6384416" y="2525141"/>
              <a:ext cx="2078989" cy="1591310"/>
            </a:xfrm>
            <a:custGeom>
              <a:avLst/>
              <a:gdLst/>
              <a:ahLst/>
              <a:cxnLst/>
              <a:rect l="l" t="t" r="r" b="b"/>
              <a:pathLst>
                <a:path w="2078990" h="1591310">
                  <a:moveTo>
                    <a:pt x="0" y="1346073"/>
                  </a:moveTo>
                  <a:lnTo>
                    <a:pt x="42674" y="1369910"/>
                  </a:lnTo>
                  <a:lnTo>
                    <a:pt x="85359" y="1393546"/>
                  </a:lnTo>
                  <a:lnTo>
                    <a:pt x="128064" y="1416780"/>
                  </a:lnTo>
                  <a:lnTo>
                    <a:pt x="170799" y="1439412"/>
                  </a:lnTo>
                  <a:lnTo>
                    <a:pt x="213573" y="1461241"/>
                  </a:lnTo>
                  <a:lnTo>
                    <a:pt x="256396" y="1482065"/>
                  </a:lnTo>
                  <a:lnTo>
                    <a:pt x="299276" y="1501684"/>
                  </a:lnTo>
                  <a:lnTo>
                    <a:pt x="342223" y="1519897"/>
                  </a:lnTo>
                  <a:lnTo>
                    <a:pt x="385247" y="1536504"/>
                  </a:lnTo>
                  <a:lnTo>
                    <a:pt x="428357" y="1551302"/>
                  </a:lnTo>
                  <a:lnTo>
                    <a:pt x="471563" y="1564093"/>
                  </a:lnTo>
                  <a:lnTo>
                    <a:pt x="514873" y="1574674"/>
                  </a:lnTo>
                  <a:lnTo>
                    <a:pt x="558297" y="1582844"/>
                  </a:lnTo>
                  <a:lnTo>
                    <a:pt x="601845" y="1588404"/>
                  </a:lnTo>
                  <a:lnTo>
                    <a:pt x="645526" y="1591152"/>
                  </a:lnTo>
                  <a:lnTo>
                    <a:pt x="689349" y="1590887"/>
                  </a:lnTo>
                  <a:lnTo>
                    <a:pt x="733324" y="1587408"/>
                  </a:lnTo>
                  <a:lnTo>
                    <a:pt x="777460" y="1580516"/>
                  </a:lnTo>
                  <a:lnTo>
                    <a:pt x="821767" y="1570007"/>
                  </a:lnTo>
                  <a:lnTo>
                    <a:pt x="866253" y="1555683"/>
                  </a:lnTo>
                  <a:lnTo>
                    <a:pt x="910929" y="1537342"/>
                  </a:lnTo>
                  <a:lnTo>
                    <a:pt x="955804" y="1514782"/>
                  </a:lnTo>
                  <a:lnTo>
                    <a:pt x="1000887" y="1487805"/>
                  </a:lnTo>
                  <a:lnTo>
                    <a:pt x="1058776" y="1444727"/>
                  </a:lnTo>
                  <a:lnTo>
                    <a:pt x="1088900" y="1418450"/>
                  </a:lnTo>
                  <a:lnTo>
                    <a:pt x="1119717" y="1389260"/>
                  </a:lnTo>
                  <a:lnTo>
                    <a:pt x="1151161" y="1357341"/>
                  </a:lnTo>
                  <a:lnTo>
                    <a:pt x="1183162" y="1322879"/>
                  </a:lnTo>
                  <a:lnTo>
                    <a:pt x="1215652" y="1286058"/>
                  </a:lnTo>
                  <a:lnTo>
                    <a:pt x="1248564" y="1247063"/>
                  </a:lnTo>
                  <a:lnTo>
                    <a:pt x="1281827" y="1206077"/>
                  </a:lnTo>
                  <a:lnTo>
                    <a:pt x="1315375" y="1163287"/>
                  </a:lnTo>
                  <a:lnTo>
                    <a:pt x="1349139" y="1118875"/>
                  </a:lnTo>
                  <a:lnTo>
                    <a:pt x="1383050" y="1073028"/>
                  </a:lnTo>
                  <a:lnTo>
                    <a:pt x="1417040" y="1025929"/>
                  </a:lnTo>
                  <a:lnTo>
                    <a:pt x="1451041" y="977762"/>
                  </a:lnTo>
                  <a:lnTo>
                    <a:pt x="1484984" y="928714"/>
                  </a:lnTo>
                  <a:lnTo>
                    <a:pt x="1518801" y="878968"/>
                  </a:lnTo>
                  <a:lnTo>
                    <a:pt x="1552423" y="828708"/>
                  </a:lnTo>
                  <a:lnTo>
                    <a:pt x="1585783" y="778120"/>
                  </a:lnTo>
                  <a:lnTo>
                    <a:pt x="1618811" y="727388"/>
                  </a:lnTo>
                  <a:lnTo>
                    <a:pt x="1651440" y="676696"/>
                  </a:lnTo>
                  <a:lnTo>
                    <a:pt x="1683601" y="626229"/>
                  </a:lnTo>
                  <a:lnTo>
                    <a:pt x="1715225" y="576172"/>
                  </a:lnTo>
                  <a:lnTo>
                    <a:pt x="1746245" y="526710"/>
                  </a:lnTo>
                  <a:lnTo>
                    <a:pt x="1776591" y="478026"/>
                  </a:lnTo>
                  <a:lnTo>
                    <a:pt x="1806196" y="430306"/>
                  </a:lnTo>
                  <a:lnTo>
                    <a:pt x="1834992" y="383733"/>
                  </a:lnTo>
                  <a:lnTo>
                    <a:pt x="1862909" y="338494"/>
                  </a:lnTo>
                  <a:lnTo>
                    <a:pt x="1889879" y="294771"/>
                  </a:lnTo>
                  <a:lnTo>
                    <a:pt x="1915835" y="252751"/>
                  </a:lnTo>
                  <a:lnTo>
                    <a:pt x="1940707" y="212616"/>
                  </a:lnTo>
                  <a:lnTo>
                    <a:pt x="1964427" y="174553"/>
                  </a:lnTo>
                  <a:lnTo>
                    <a:pt x="1986928" y="138745"/>
                  </a:lnTo>
                  <a:lnTo>
                    <a:pt x="2008140" y="105377"/>
                  </a:lnTo>
                  <a:lnTo>
                    <a:pt x="2046425" y="46701"/>
                  </a:lnTo>
                  <a:lnTo>
                    <a:pt x="2063361" y="21761"/>
                  </a:lnTo>
                  <a:lnTo>
                    <a:pt x="2078736" y="0"/>
                  </a:lnTo>
                </a:path>
              </a:pathLst>
            </a:custGeom>
            <a:ln w="57150">
              <a:solidFill>
                <a:srgbClr val="548ED4"/>
              </a:solidFill>
              <a:prstDash val="dot"/>
            </a:ln>
          </p:spPr>
          <p:txBody>
            <a:bodyPr wrap="square" lIns="0" tIns="0" rIns="0" bIns="0" rtlCol="0"/>
            <a:lstStyle/>
            <a:p>
              <a:endParaRPr/>
            </a:p>
          </p:txBody>
        </p:sp>
        <p:sp>
          <p:nvSpPr>
            <p:cNvPr id="38" name="object 38"/>
            <p:cNvSpPr/>
            <p:nvPr/>
          </p:nvSpPr>
          <p:spPr>
            <a:xfrm>
              <a:off x="612648" y="4203191"/>
              <a:ext cx="557783" cy="499872"/>
            </a:xfrm>
            <a:prstGeom prst="rect">
              <a:avLst/>
            </a:prstGeom>
            <a:blipFill>
              <a:blip r:embed="rId14" cstate="print"/>
              <a:stretch>
                <a:fillRect/>
              </a:stretch>
            </a:blipFill>
          </p:spPr>
          <p:txBody>
            <a:bodyPr wrap="square" lIns="0" tIns="0" rIns="0" bIns="0" rtlCol="0"/>
            <a:lstStyle/>
            <a:p>
              <a:endParaRPr/>
            </a:p>
          </p:txBody>
        </p:sp>
        <p:sp>
          <p:nvSpPr>
            <p:cNvPr id="39" name="object 39"/>
            <p:cNvSpPr/>
            <p:nvPr/>
          </p:nvSpPr>
          <p:spPr>
            <a:xfrm>
              <a:off x="762000" y="4203191"/>
              <a:ext cx="484631" cy="499872"/>
            </a:xfrm>
            <a:prstGeom prst="rect">
              <a:avLst/>
            </a:prstGeom>
            <a:blipFill>
              <a:blip r:embed="rId11" cstate="print"/>
              <a:stretch>
                <a:fillRect/>
              </a:stretch>
            </a:blipFill>
          </p:spPr>
          <p:txBody>
            <a:bodyPr wrap="square" lIns="0" tIns="0" rIns="0" bIns="0" rtlCol="0"/>
            <a:lstStyle/>
            <a:p>
              <a:endParaRPr/>
            </a:p>
          </p:txBody>
        </p:sp>
        <p:sp>
          <p:nvSpPr>
            <p:cNvPr id="40" name="object 40"/>
            <p:cNvSpPr txBox="1"/>
            <p:nvPr/>
          </p:nvSpPr>
          <p:spPr>
            <a:xfrm>
              <a:off x="535635" y="2441194"/>
              <a:ext cx="280670" cy="2460643"/>
            </a:xfrm>
            <a:prstGeom prst="rect">
              <a:avLst/>
            </a:prstGeom>
          </p:spPr>
          <p:txBody>
            <a:bodyPr vert="horz" wrap="square" lIns="0" tIns="13335" rIns="0" bIns="0" rtlCol="0">
              <a:spAutoFit/>
            </a:bodyPr>
            <a:lstStyle/>
            <a:p>
              <a:pPr marL="12700" marR="5080" algn="just">
                <a:lnSpc>
                  <a:spcPct val="100000"/>
                </a:lnSpc>
                <a:spcBef>
                  <a:spcPts val="105"/>
                </a:spcBef>
              </a:pPr>
              <a:r>
                <a:rPr sz="2000" dirty="0">
                  <a:latin typeface="华文新魏" panose="02010800040101010101" charset="-122"/>
                  <a:cs typeface="华文新魏" panose="02010800040101010101" charset="-122"/>
                </a:rPr>
                <a:t>症 状 的 严 重 程</a:t>
              </a:r>
              <a:endParaRPr sz="2000">
                <a:latin typeface="华文新魏" panose="02010800040101010101" charset="-122"/>
                <a:cs typeface="华文新魏" panose="02010800040101010101" charset="-122"/>
              </a:endParaRPr>
            </a:p>
            <a:p>
              <a:pPr marL="12700">
                <a:lnSpc>
                  <a:spcPct val="100000"/>
                </a:lnSpc>
                <a:spcBef>
                  <a:spcPts val="360"/>
                </a:spcBef>
              </a:pPr>
              <a:r>
                <a:rPr sz="2000" dirty="0">
                  <a:latin typeface="华文新魏" panose="02010800040101010101" charset="-122"/>
                  <a:cs typeface="华文新魏" panose="02010800040101010101" charset="-122"/>
                </a:rPr>
                <a:t>度</a:t>
              </a:r>
              <a:endParaRPr sz="2000">
                <a:latin typeface="华文新魏" panose="02010800040101010101" charset="-122"/>
                <a:cs typeface="华文新魏" panose="02010800040101010101" charset="-122"/>
              </a:endParaRPr>
            </a:p>
          </p:txBody>
        </p:sp>
        <p:sp>
          <p:nvSpPr>
            <p:cNvPr id="41" name="object 41"/>
            <p:cNvSpPr/>
            <p:nvPr/>
          </p:nvSpPr>
          <p:spPr>
            <a:xfrm>
              <a:off x="7651798" y="2540929"/>
              <a:ext cx="645237" cy="297629"/>
            </a:xfrm>
            <a:custGeom>
              <a:avLst/>
              <a:gdLst/>
              <a:ahLst/>
              <a:cxnLst/>
              <a:rect l="l" t="t" r="r" b="b"/>
              <a:pathLst>
                <a:path w="589279" h="99060">
                  <a:moveTo>
                    <a:pt x="3556" y="0"/>
                  </a:moveTo>
                  <a:lnTo>
                    <a:pt x="0" y="26288"/>
                  </a:lnTo>
                  <a:lnTo>
                    <a:pt x="435864" y="85725"/>
                  </a:lnTo>
                  <a:lnTo>
                    <a:pt x="434086" y="98805"/>
                  </a:lnTo>
                  <a:lnTo>
                    <a:pt x="588772" y="93090"/>
                  </a:lnTo>
                  <a:lnTo>
                    <a:pt x="482678" y="59308"/>
                  </a:lnTo>
                  <a:lnTo>
                    <a:pt x="439420" y="59308"/>
                  </a:lnTo>
                  <a:lnTo>
                    <a:pt x="3556" y="0"/>
                  </a:lnTo>
                  <a:close/>
                </a:path>
                <a:path w="589279" h="99060">
                  <a:moveTo>
                    <a:pt x="441198" y="46100"/>
                  </a:moveTo>
                  <a:lnTo>
                    <a:pt x="439420" y="59308"/>
                  </a:lnTo>
                  <a:lnTo>
                    <a:pt x="482678" y="59308"/>
                  </a:lnTo>
                  <a:lnTo>
                    <a:pt x="441198" y="46100"/>
                  </a:lnTo>
                  <a:close/>
                </a:path>
              </a:pathLst>
            </a:custGeom>
            <a:solidFill>
              <a:srgbClr val="FFFF00"/>
            </a:solidFill>
            <a:ln w="38100" cmpd="sng">
              <a:solidFill>
                <a:schemeClr val="tx1"/>
              </a:solidFill>
            </a:ln>
          </p:spPr>
          <p:txBody>
            <a:bodyPr wrap="square" lIns="0" tIns="0" rIns="0" bIns="0" rtlCol="0"/>
            <a:lstStyle/>
            <a:p>
              <a:endParaRPr>
                <a:ln>
                  <a:solidFill>
                    <a:srgbClr val="FFFF00"/>
                  </a:solidFill>
                </a:ln>
              </a:endParaRPr>
            </a:p>
          </p:txBody>
        </p:sp>
        <p:sp>
          <p:nvSpPr>
            <p:cNvPr id="42" name="object 42"/>
            <p:cNvSpPr txBox="1"/>
            <p:nvPr/>
          </p:nvSpPr>
          <p:spPr>
            <a:xfrm>
              <a:off x="4945507" y="3784472"/>
              <a:ext cx="789305" cy="356306"/>
            </a:xfrm>
            <a:prstGeom prst="rect">
              <a:avLst/>
            </a:prstGeom>
          </p:spPr>
          <p:txBody>
            <a:bodyPr vert="horz" wrap="square" lIns="0" tIns="12700" rIns="0" bIns="0" rtlCol="0">
              <a:spAutoFit/>
            </a:bodyPr>
            <a:lstStyle/>
            <a:p>
              <a:pPr marL="12700">
                <a:lnSpc>
                  <a:spcPct val="100000"/>
                </a:lnSpc>
                <a:spcBef>
                  <a:spcPts val="100"/>
                </a:spcBef>
              </a:pPr>
              <a:r>
                <a:rPr sz="2000" dirty="0">
                  <a:latin typeface="华文新魏" panose="02010800040101010101" charset="-122"/>
                  <a:cs typeface="华文新魏" panose="02010800040101010101" charset="-122"/>
                </a:rPr>
                <a:t>自愈性</a:t>
              </a:r>
              <a:endParaRPr sz="2000">
                <a:latin typeface="华文新魏" panose="02010800040101010101" charset="-122"/>
                <a:cs typeface="华文新魏" panose="02010800040101010101" charset="-122"/>
              </a:endParaRPr>
            </a:p>
          </p:txBody>
        </p:sp>
      </p:grpSp>
      <p:sp>
        <p:nvSpPr>
          <p:cNvPr id="44" name="object 44"/>
          <p:cNvSpPr txBox="1">
            <a:spLocks noGrp="1"/>
          </p:cNvSpPr>
          <p:nvPr>
            <p:ph type="title"/>
          </p:nvPr>
        </p:nvSpPr>
        <p:spPr>
          <a:xfrm>
            <a:off x="2339752" y="248114"/>
            <a:ext cx="4248472" cy="627736"/>
          </a:xfrm>
          <a:prstGeom prst="rect">
            <a:avLst/>
          </a:prstGeom>
        </p:spPr>
        <p:txBody>
          <a:bodyPr vert="horz" wrap="square" lIns="0" tIns="12065" rIns="0" bIns="0" rtlCol="0">
            <a:spAutoFit/>
          </a:bodyPr>
          <a:lstStyle/>
          <a:p>
            <a:pPr marL="12700" algn="ctr">
              <a:lnSpc>
                <a:spcPct val="100000"/>
              </a:lnSpc>
              <a:spcBef>
                <a:spcPts val="95"/>
              </a:spcBef>
            </a:pPr>
            <a:r>
              <a:rPr sz="4000" dirty="0">
                <a:solidFill>
                  <a:srgbClr val="A60000"/>
                </a:solidFill>
                <a:latin typeface="Calisto MT" panose="02040603050505030304" pitchFamily="18" charset="0"/>
                <a:cs typeface="+mn-cs"/>
              </a:rPr>
              <a:t>流感的预后</a:t>
            </a:r>
          </a:p>
        </p:txBody>
      </p:sp>
    </p:spTree>
    <p:extLst>
      <p:ext uri="{BB962C8B-B14F-4D97-AF65-F5344CB8AC3E}">
        <p14:creationId xmlns:p14="http://schemas.microsoft.com/office/powerpoint/2010/main" val="40323283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a:solidFill>
                  <a:srgbClr val="FFFFFF"/>
                </a:solidFill>
              </a:rPr>
              <a:t>流感的高风险人群</a:t>
            </a:r>
            <a:br>
              <a:rPr lang="zh-CN" altLang="en-US" dirty="0">
                <a:solidFill>
                  <a:srgbClr val="FFFFFF"/>
                </a:solidFill>
              </a:rPr>
            </a:br>
            <a:endParaRPr lang="zh-CN" altLang="en-US" dirty="0">
              <a:solidFill>
                <a:srgbClr val="FFFFFF"/>
              </a:solidFill>
            </a:endParaRPr>
          </a:p>
        </p:txBody>
      </p:sp>
      <p:sp>
        <p:nvSpPr>
          <p:cNvPr id="4" name="矩形 3"/>
          <p:cNvSpPr/>
          <p:nvPr/>
        </p:nvSpPr>
        <p:spPr>
          <a:xfrm>
            <a:off x="3563888" y="1203598"/>
            <a:ext cx="4296090" cy="641714"/>
          </a:xfrm>
          <a:prstGeom prst="rect">
            <a:avLst/>
          </a:prstGeom>
        </p:spPr>
        <p:txBody>
          <a:bodyPr wrap="square">
            <a:spAutoFit/>
          </a:bodyPr>
          <a:lstStyle/>
          <a:p>
            <a:pPr>
              <a:lnSpc>
                <a:spcPct val="130000"/>
              </a:lnSpc>
            </a:pPr>
            <a:r>
              <a:rPr lang="en-US" altLang="zh-CN" sz="1400" b="1" dirty="0">
                <a:solidFill>
                  <a:srgbClr val="000000"/>
                </a:solidFill>
                <a:latin typeface="微软雅黑" pitchFamily="34" charset="-122"/>
                <a:ea typeface="微软雅黑" pitchFamily="34" charset="-122"/>
              </a:rPr>
              <a:t>5</a:t>
            </a:r>
            <a:r>
              <a:rPr lang="zh-CN" altLang="en-US" sz="1400" b="1" dirty="0">
                <a:solidFill>
                  <a:srgbClr val="000000"/>
                </a:solidFill>
                <a:latin typeface="微软雅黑" pitchFamily="34" charset="-122"/>
                <a:ea typeface="微软雅黑" pitchFamily="34" charset="-122"/>
              </a:rPr>
              <a:t>岁以下儿童，出现严重流感相关并发症的风险较高。</a:t>
            </a:r>
            <a:endParaRPr lang="en-US" altLang="zh-CN" sz="1400" b="1" dirty="0">
              <a:solidFill>
                <a:srgbClr val="000000"/>
              </a:solidFill>
              <a:latin typeface="微软雅黑" pitchFamily="34" charset="-122"/>
              <a:ea typeface="微软雅黑" pitchFamily="34" charset="-122"/>
            </a:endParaRPr>
          </a:p>
          <a:p>
            <a:pPr>
              <a:lnSpc>
                <a:spcPct val="130000"/>
              </a:lnSpc>
            </a:pPr>
            <a:r>
              <a:rPr lang="en-US" altLang="zh-CN" sz="1400" b="1" dirty="0">
                <a:solidFill>
                  <a:srgbClr val="000000"/>
                </a:solidFill>
                <a:latin typeface="微软雅黑" pitchFamily="34" charset="-122"/>
                <a:ea typeface="微软雅黑" pitchFamily="34" charset="-122"/>
              </a:rPr>
              <a:t>2</a:t>
            </a:r>
            <a:r>
              <a:rPr lang="zh-CN" altLang="en-US" sz="1400" b="1" dirty="0">
                <a:solidFill>
                  <a:srgbClr val="000000"/>
                </a:solidFill>
                <a:latin typeface="微软雅黑" pitchFamily="34" charset="-122"/>
                <a:ea typeface="微软雅黑" pitchFamily="34" charset="-122"/>
              </a:rPr>
              <a:t>岁以内儿童的流感住院率最高。</a:t>
            </a:r>
          </a:p>
        </p:txBody>
      </p:sp>
      <p:sp>
        <p:nvSpPr>
          <p:cNvPr id="25" name="Title 2">
            <a:extLst>
              <a:ext uri="{FF2B5EF4-FFF2-40B4-BE49-F238E27FC236}">
                <a16:creationId xmlns:a16="http://schemas.microsoft.com/office/drawing/2014/main" xmlns="" id="{0D6F9D81-CFC6-484E-AFCA-EFC13FFEE9FE}"/>
              </a:ext>
            </a:extLst>
          </p:cNvPr>
          <p:cNvSpPr txBox="1">
            <a:spLocks/>
          </p:cNvSpPr>
          <p:nvPr/>
        </p:nvSpPr>
        <p:spPr>
          <a:xfrm>
            <a:off x="0" y="172616"/>
            <a:ext cx="9144000" cy="742950"/>
          </a:xfrm>
          <a:prstGeom prst="rect">
            <a:avLst/>
          </a:prstGeom>
        </p:spPr>
        <p:txBody>
          <a:bodyPr vert="horz" lIns="91440" tIns="45720" rIns="91440" bIns="45720" rtlCol="0" anchor="ctr">
            <a:normAutofit/>
          </a:bodyPr>
          <a:lstStyle>
            <a:lvl1pPr algn="l" defTabSz="685783" rtl="0" eaLnBrk="1" latinLnBrk="0" hangingPunct="1">
              <a:lnSpc>
                <a:spcPct val="90000"/>
              </a:lnSpc>
              <a:spcBef>
                <a:spcPct val="0"/>
              </a:spcBef>
              <a:buNone/>
              <a:defRPr sz="3300" kern="1200">
                <a:solidFill>
                  <a:schemeClr val="tx1"/>
                </a:solidFill>
                <a:latin typeface="+mj-lt"/>
                <a:ea typeface="+mj-ea"/>
                <a:cs typeface="+mj-cs"/>
              </a:defRPr>
            </a:lvl1pPr>
          </a:lstStyle>
          <a:p>
            <a:pPr algn="ctr">
              <a:lnSpc>
                <a:spcPct val="100000"/>
              </a:lnSpc>
            </a:pPr>
            <a:r>
              <a:rPr lang="zh-CN" altLang="en-US" sz="4000" dirty="0" smtClean="0">
                <a:solidFill>
                  <a:srgbClr val="A60000"/>
                </a:solidFill>
                <a:latin typeface="Calisto MT" panose="02040603050505030304" pitchFamily="18" charset="0"/>
                <a:ea typeface="微软雅黑" pitchFamily="34" charset="-122"/>
                <a:cs typeface="+mn-cs"/>
                <a:sym typeface="Times New Roman"/>
              </a:rPr>
              <a:t>重症流感高风险人群</a:t>
            </a:r>
            <a:endParaRPr lang="en-US" sz="4000" dirty="0">
              <a:solidFill>
                <a:srgbClr val="A60000"/>
              </a:solidFill>
              <a:latin typeface="Calisto MT" panose="02040603050505030304" pitchFamily="18" charset="0"/>
              <a:ea typeface="微软雅黑" pitchFamily="34" charset="-122"/>
              <a:cs typeface="+mn-cs"/>
              <a:sym typeface="Times New Roman"/>
            </a:endParaRPr>
          </a:p>
        </p:txBody>
      </p:sp>
      <p:sp>
        <p:nvSpPr>
          <p:cNvPr id="3" name="矩形 2"/>
          <p:cNvSpPr/>
          <p:nvPr/>
        </p:nvSpPr>
        <p:spPr>
          <a:xfrm>
            <a:off x="2051720" y="4515966"/>
            <a:ext cx="2880320" cy="297517"/>
          </a:xfrm>
          <a:prstGeom prst="rect">
            <a:avLst/>
          </a:prstGeom>
        </p:spPr>
        <p:txBody>
          <a:bodyPr wrap="square">
            <a:spAutoFit/>
          </a:bodyPr>
          <a:lstStyle/>
          <a:p>
            <a:pPr marL="12700" marR="5080">
              <a:lnSpc>
                <a:spcPct val="80000"/>
              </a:lnSpc>
              <a:spcBef>
                <a:spcPts val="525"/>
              </a:spcBef>
              <a:tabLst>
                <a:tab pos="354965" algn="l"/>
                <a:tab pos="355600" algn="l"/>
              </a:tabLst>
            </a:pPr>
            <a:r>
              <a:rPr lang="en-US" altLang="zh-CN" sz="1600" b="1" dirty="0" smtClean="0">
                <a:solidFill>
                  <a:srgbClr val="5F5E5C"/>
                </a:solidFill>
                <a:latin typeface="微软雅黑" pitchFamily="34" charset="-122"/>
                <a:ea typeface="微软雅黑" pitchFamily="34" charset="-122"/>
              </a:rPr>
              <a:t> </a:t>
            </a:r>
            <a:r>
              <a:rPr lang="zh-CN" altLang="en-US" sz="1600" b="1" dirty="0" smtClean="0">
                <a:solidFill>
                  <a:srgbClr val="000000"/>
                </a:solidFill>
                <a:latin typeface="微软雅黑" pitchFamily="34" charset="-122"/>
                <a:ea typeface="微软雅黑" pitchFamily="34" charset="-122"/>
              </a:rPr>
              <a:t>肥胖者</a:t>
            </a:r>
            <a:r>
              <a:rPr lang="zh-CN" altLang="en-US" sz="1600" b="1" dirty="0">
                <a:solidFill>
                  <a:srgbClr val="000000"/>
                </a:solidFill>
                <a:latin typeface="微软雅黑" pitchFamily="34" charset="-122"/>
                <a:ea typeface="微软雅黑" pitchFamily="34" charset="-122"/>
              </a:rPr>
              <a:t>（</a:t>
            </a:r>
            <a:r>
              <a:rPr lang="en-US" altLang="zh-CN" sz="1600" b="1" dirty="0">
                <a:solidFill>
                  <a:srgbClr val="000000"/>
                </a:solidFill>
                <a:latin typeface="微软雅黑" pitchFamily="34" charset="-122"/>
                <a:ea typeface="微软雅黑" pitchFamily="34" charset="-122"/>
              </a:rPr>
              <a:t>BMI</a:t>
            </a:r>
            <a:r>
              <a:rPr lang="zh-CN" altLang="en-US" sz="1600" b="1" dirty="0">
                <a:solidFill>
                  <a:srgbClr val="000000"/>
                </a:solidFill>
                <a:latin typeface="微软雅黑" pitchFamily="34" charset="-122"/>
                <a:ea typeface="微软雅黑" pitchFamily="34" charset="-122"/>
              </a:rPr>
              <a:t>大于</a:t>
            </a:r>
            <a:r>
              <a:rPr lang="en-US" altLang="zh-CN" sz="1600" b="1" dirty="0">
                <a:solidFill>
                  <a:srgbClr val="000000"/>
                </a:solidFill>
                <a:latin typeface="微软雅黑" pitchFamily="34" charset="-122"/>
                <a:ea typeface="微软雅黑" pitchFamily="34" charset="-122"/>
              </a:rPr>
              <a:t>30</a:t>
            </a:r>
            <a:r>
              <a:rPr lang="zh-CN" altLang="en-US" sz="1600" b="1" dirty="0">
                <a:solidFill>
                  <a:srgbClr val="000000"/>
                </a:solidFill>
                <a:latin typeface="微软雅黑" pitchFamily="34" charset="-122"/>
                <a:ea typeface="微软雅黑" pitchFamily="34" charset="-122"/>
              </a:rPr>
              <a:t>）</a:t>
            </a:r>
            <a:endParaRPr lang="en-US" altLang="zh-CN" sz="1600" b="1" dirty="0">
              <a:solidFill>
                <a:srgbClr val="000000"/>
              </a:solidFill>
              <a:latin typeface="微软雅黑" pitchFamily="34" charset="-122"/>
              <a:ea typeface="微软雅黑" pitchFamily="34" charset="-122"/>
            </a:endParaRPr>
          </a:p>
        </p:txBody>
      </p:sp>
      <p:grpSp>
        <p:nvGrpSpPr>
          <p:cNvPr id="8" name="组 7"/>
          <p:cNvGrpSpPr/>
          <p:nvPr/>
        </p:nvGrpSpPr>
        <p:grpSpPr>
          <a:xfrm>
            <a:off x="0" y="1131590"/>
            <a:ext cx="8820472" cy="4464496"/>
            <a:chOff x="2627784" y="1977684"/>
            <a:chExt cx="5402209" cy="2592508"/>
          </a:xfrm>
        </p:grpSpPr>
        <p:graphicFrame>
          <p:nvGraphicFramePr>
            <p:cNvPr id="5" name="图示 4"/>
            <p:cNvGraphicFramePr/>
            <p:nvPr>
              <p:extLst>
                <p:ext uri="{D42A27DB-BD31-4B8C-83A1-F6EECF244321}">
                  <p14:modId xmlns:p14="http://schemas.microsoft.com/office/powerpoint/2010/main" val="4163470638"/>
                </p:ext>
              </p:extLst>
            </p:nvPr>
          </p:nvGraphicFramePr>
          <p:xfrm>
            <a:off x="2627784" y="1977684"/>
            <a:ext cx="3744416" cy="18362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7" name="组 26"/>
            <p:cNvGrpSpPr/>
            <p:nvPr/>
          </p:nvGrpSpPr>
          <p:grpSpPr>
            <a:xfrm>
              <a:off x="4221879" y="3320430"/>
              <a:ext cx="657565" cy="571615"/>
              <a:chOff x="2098141" y="1574299"/>
              <a:chExt cx="657565" cy="762153"/>
            </a:xfrm>
          </p:grpSpPr>
          <p:sp>
            <p:nvSpPr>
              <p:cNvPr id="28" name="椭圆 27"/>
              <p:cNvSpPr/>
              <p:nvPr/>
            </p:nvSpPr>
            <p:spPr>
              <a:xfrm>
                <a:off x="2098141" y="1574299"/>
                <a:ext cx="657565" cy="762153"/>
              </a:xfrm>
              <a:prstGeom prst="ellipse">
                <a:avLst/>
              </a:prstGeom>
              <a:solidFill>
                <a:schemeClr val="tx2">
                  <a:lumMod val="20000"/>
                  <a:lumOff val="80000"/>
                </a:schemeClr>
              </a:solid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29" name="椭圆 4"/>
              <p:cNvSpPr/>
              <p:nvPr/>
            </p:nvSpPr>
            <p:spPr>
              <a:xfrm>
                <a:off x="2142421" y="1682804"/>
                <a:ext cx="538923" cy="53892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zh-CN" altLang="en-US" sz="1400" dirty="0" smtClean="0">
                    <a:solidFill>
                      <a:schemeClr val="tx1"/>
                    </a:solidFill>
                    <a:latin typeface="黑体" panose="02010609060101010101" pitchFamily="49" charset="-122"/>
                    <a:ea typeface="黑体" panose="02010609060101010101" pitchFamily="49" charset="-122"/>
                  </a:rPr>
                  <a:t>肥胖</a:t>
                </a:r>
                <a:endParaRPr lang="zh-CN" altLang="en-US" sz="1400" kern="1200" dirty="0">
                  <a:solidFill>
                    <a:schemeClr val="tx1"/>
                  </a:solidFill>
                  <a:latin typeface="黑体" panose="02010609060101010101" pitchFamily="49" charset="-122"/>
                  <a:ea typeface="黑体" panose="02010609060101010101" pitchFamily="49" charset="-122"/>
                </a:endParaRPr>
              </a:p>
            </p:txBody>
          </p:sp>
        </p:grpSp>
        <p:cxnSp>
          <p:nvCxnSpPr>
            <p:cNvPr id="30" name="直线连接符 29"/>
            <p:cNvCxnSpPr/>
            <p:nvPr/>
          </p:nvCxnSpPr>
          <p:spPr>
            <a:xfrm>
              <a:off x="8028384" y="4299942"/>
              <a:ext cx="1609" cy="270250"/>
            </a:xfrm>
            <a:prstGeom prst="line">
              <a:avLst/>
            </a:prstGeom>
            <a:ln/>
          </p:spPr>
          <p:style>
            <a:lnRef idx="2">
              <a:schemeClr val="accent1"/>
            </a:lnRef>
            <a:fillRef idx="0">
              <a:schemeClr val="accent1"/>
            </a:fillRef>
            <a:effectRef idx="1">
              <a:schemeClr val="accent1"/>
            </a:effectRef>
            <a:fontRef idx="minor">
              <a:schemeClr val="tx1"/>
            </a:fontRef>
          </p:style>
        </p:cxnSp>
      </p:grpSp>
      <p:sp>
        <p:nvSpPr>
          <p:cNvPr id="31" name="矩形 30"/>
          <p:cNvSpPr/>
          <p:nvPr/>
        </p:nvSpPr>
        <p:spPr>
          <a:xfrm>
            <a:off x="5940152" y="2139702"/>
            <a:ext cx="2502024" cy="2077492"/>
          </a:xfrm>
          <a:prstGeom prst="rect">
            <a:avLst/>
          </a:prstGeom>
        </p:spPr>
        <p:txBody>
          <a:bodyPr wrap="square">
            <a:spAutoFit/>
          </a:bodyPr>
          <a:lstStyle/>
          <a:p>
            <a:pPr>
              <a:lnSpc>
                <a:spcPct val="120000"/>
              </a:lnSpc>
            </a:pPr>
            <a:r>
              <a:rPr lang="zh-CN" altLang="en-US" dirty="0" smtClean="0">
                <a:solidFill>
                  <a:srgbClr val="800000"/>
                </a:solidFill>
                <a:latin typeface="微软雅黑"/>
                <a:ea typeface="微软雅黑"/>
                <a:cs typeface="微软雅黑"/>
              </a:rPr>
              <a:t>并发症：</a:t>
            </a:r>
          </a:p>
          <a:p>
            <a:pPr>
              <a:lnSpc>
                <a:spcPct val="120000"/>
              </a:lnSpc>
            </a:pPr>
            <a:r>
              <a:rPr lang="nb-NO" altLang="zh-CN" dirty="0" smtClean="0">
                <a:solidFill>
                  <a:srgbClr val="800000"/>
                </a:solidFill>
                <a:latin typeface="微软雅黑"/>
                <a:ea typeface="微软雅黑"/>
                <a:cs typeface="微软雅黑"/>
              </a:rPr>
              <a:t>1</a:t>
            </a:r>
            <a:r>
              <a:rPr lang="nb-NO" altLang="zh-CN" dirty="0">
                <a:solidFill>
                  <a:srgbClr val="800000"/>
                </a:solidFill>
                <a:latin typeface="微软雅黑"/>
                <a:ea typeface="微软雅黑"/>
                <a:cs typeface="微软雅黑"/>
              </a:rPr>
              <a:t>.</a:t>
            </a:r>
            <a:r>
              <a:rPr lang="zh-CN" altLang="nb-NO" dirty="0" smtClean="0">
                <a:solidFill>
                  <a:srgbClr val="800000"/>
                </a:solidFill>
                <a:latin typeface="微软雅黑"/>
                <a:ea typeface="微软雅黑"/>
                <a:cs typeface="微软雅黑"/>
              </a:rPr>
              <a:t>肺炎</a:t>
            </a:r>
            <a:endParaRPr lang="en-US" altLang="zh-CN" dirty="0">
              <a:solidFill>
                <a:srgbClr val="800000"/>
              </a:solidFill>
              <a:latin typeface="微软雅黑"/>
              <a:ea typeface="微软雅黑"/>
              <a:cs typeface="微软雅黑"/>
            </a:endParaRPr>
          </a:p>
          <a:p>
            <a:pPr>
              <a:lnSpc>
                <a:spcPct val="120000"/>
              </a:lnSpc>
            </a:pPr>
            <a:r>
              <a:rPr lang="en-US" altLang="zh-CN" dirty="0">
                <a:solidFill>
                  <a:srgbClr val="800000"/>
                </a:solidFill>
                <a:latin typeface="微软雅黑"/>
                <a:ea typeface="微软雅黑"/>
                <a:cs typeface="微软雅黑"/>
              </a:rPr>
              <a:t>2.</a:t>
            </a:r>
            <a:r>
              <a:rPr lang="zh-CN" altLang="en-US" dirty="0" smtClean="0">
                <a:solidFill>
                  <a:srgbClr val="800000"/>
                </a:solidFill>
                <a:latin typeface="微软雅黑"/>
                <a:ea typeface="微软雅黑"/>
                <a:cs typeface="微软雅黑"/>
              </a:rPr>
              <a:t>神经系统损伤</a:t>
            </a:r>
            <a:endParaRPr lang="en-US" altLang="zh-CN" dirty="0">
              <a:solidFill>
                <a:srgbClr val="800000"/>
              </a:solidFill>
              <a:latin typeface="微软雅黑"/>
              <a:ea typeface="微软雅黑"/>
              <a:cs typeface="微软雅黑"/>
            </a:endParaRPr>
          </a:p>
          <a:p>
            <a:pPr>
              <a:lnSpc>
                <a:spcPct val="120000"/>
              </a:lnSpc>
            </a:pPr>
            <a:r>
              <a:rPr lang="en-US" altLang="zh-CN" dirty="0">
                <a:solidFill>
                  <a:srgbClr val="800000"/>
                </a:solidFill>
                <a:latin typeface="微软雅黑"/>
                <a:ea typeface="微软雅黑"/>
                <a:cs typeface="微软雅黑"/>
              </a:rPr>
              <a:t>3.</a:t>
            </a:r>
            <a:r>
              <a:rPr lang="zh-CN" altLang="en-US" dirty="0" smtClean="0">
                <a:solidFill>
                  <a:srgbClr val="800000"/>
                </a:solidFill>
                <a:latin typeface="微软雅黑"/>
                <a:ea typeface="微软雅黑"/>
                <a:cs typeface="微软雅黑"/>
              </a:rPr>
              <a:t>心脏损伤</a:t>
            </a:r>
            <a:endParaRPr lang="en-US" altLang="zh-CN" dirty="0">
              <a:solidFill>
                <a:srgbClr val="800000"/>
              </a:solidFill>
              <a:latin typeface="微软雅黑"/>
              <a:ea typeface="微软雅黑"/>
              <a:cs typeface="微软雅黑"/>
            </a:endParaRPr>
          </a:p>
          <a:p>
            <a:pPr>
              <a:lnSpc>
                <a:spcPct val="120000"/>
              </a:lnSpc>
            </a:pPr>
            <a:r>
              <a:rPr lang="en-US" altLang="zh-CN" dirty="0">
                <a:solidFill>
                  <a:srgbClr val="800000"/>
                </a:solidFill>
                <a:latin typeface="微软雅黑"/>
                <a:ea typeface="微软雅黑"/>
                <a:cs typeface="微软雅黑"/>
              </a:rPr>
              <a:t>4.</a:t>
            </a:r>
            <a:r>
              <a:rPr lang="zh-CN" altLang="en-US" dirty="0">
                <a:solidFill>
                  <a:srgbClr val="800000"/>
                </a:solidFill>
                <a:latin typeface="微软雅黑"/>
                <a:ea typeface="微软雅黑"/>
                <a:cs typeface="微软雅黑"/>
              </a:rPr>
              <a:t>肌炎和横纹肌</a:t>
            </a:r>
            <a:r>
              <a:rPr lang="zh-CN" altLang="en-US" dirty="0" smtClean="0">
                <a:solidFill>
                  <a:srgbClr val="800000"/>
                </a:solidFill>
                <a:latin typeface="微软雅黑"/>
                <a:ea typeface="微软雅黑"/>
                <a:cs typeface="微软雅黑"/>
              </a:rPr>
              <a:t>溶解</a:t>
            </a:r>
          </a:p>
          <a:p>
            <a:pPr>
              <a:lnSpc>
                <a:spcPct val="120000"/>
              </a:lnSpc>
            </a:pPr>
            <a:r>
              <a:rPr lang="zh-CN" altLang="en-US" dirty="0" smtClean="0">
                <a:solidFill>
                  <a:srgbClr val="800000"/>
                </a:solidFill>
                <a:latin typeface="微软雅黑"/>
                <a:ea typeface="微软雅黑"/>
                <a:cs typeface="微软雅黑"/>
              </a:rPr>
              <a:t>5</a:t>
            </a:r>
            <a:r>
              <a:rPr lang="en-US" altLang="zh-CN" dirty="0" smtClean="0">
                <a:solidFill>
                  <a:srgbClr val="800000"/>
                </a:solidFill>
                <a:latin typeface="微软雅黑"/>
                <a:ea typeface="微软雅黑"/>
                <a:cs typeface="微软雅黑"/>
              </a:rPr>
              <a:t>.</a:t>
            </a:r>
            <a:r>
              <a:rPr lang="zh-CN" altLang="en-US" dirty="0" smtClean="0">
                <a:solidFill>
                  <a:srgbClr val="800000"/>
                </a:solidFill>
                <a:latin typeface="微软雅黑"/>
                <a:ea typeface="微软雅黑"/>
                <a:cs typeface="微软雅黑"/>
              </a:rPr>
              <a:t>中毒性休克</a:t>
            </a:r>
            <a:endParaRPr lang="en-US" altLang="zh-CN" dirty="0">
              <a:solidFill>
                <a:srgbClr val="800000"/>
              </a:solidFill>
              <a:latin typeface="微软雅黑"/>
              <a:ea typeface="微软雅黑"/>
              <a:cs typeface="微软雅黑"/>
            </a:endParaRPr>
          </a:p>
        </p:txBody>
      </p:sp>
    </p:spTree>
    <p:extLst>
      <p:ext uri="{BB962C8B-B14F-4D97-AF65-F5344CB8AC3E}">
        <p14:creationId xmlns:p14="http://schemas.microsoft.com/office/powerpoint/2010/main" val="18679476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内容占位符 3"/>
          <p:cNvSpPr>
            <a:spLocks noGrp="1"/>
          </p:cNvSpPr>
          <p:nvPr>
            <p:ph sz="quarter" idx="4294967295"/>
          </p:nvPr>
        </p:nvSpPr>
        <p:spPr>
          <a:xfrm>
            <a:off x="251520" y="4182312"/>
            <a:ext cx="5400600" cy="432048"/>
          </a:xfrm>
          <a:prstGeom prst="rect">
            <a:avLst/>
          </a:prstGeom>
        </p:spPr>
        <p:txBody>
          <a:bodyPr>
            <a:noAutofit/>
          </a:bodyPr>
          <a:lstStyle/>
          <a:p>
            <a:pPr>
              <a:lnSpc>
                <a:spcPct val="100000"/>
              </a:lnSpc>
            </a:pPr>
            <a:r>
              <a:rPr lang="en-US" altLang="zh-CN" sz="1000" dirty="0">
                <a:latin typeface="Arial" pitchFamily="34" charset="0"/>
                <a:cs typeface="Arial" pitchFamily="34" charset="0"/>
              </a:rPr>
              <a:t>[1] </a:t>
            </a:r>
            <a:r>
              <a:rPr lang="zh-CN" altLang="en-US" sz="1000" dirty="0">
                <a:latin typeface="Arial" pitchFamily="34" charset="0"/>
                <a:cs typeface="Arial" pitchFamily="34" charset="0"/>
              </a:rPr>
              <a:t>儿童流感诊断与治疗专家共识（</a:t>
            </a:r>
            <a:r>
              <a:rPr lang="en-US" altLang="zh-CN" sz="1000" dirty="0">
                <a:latin typeface="Arial" pitchFamily="34" charset="0"/>
                <a:cs typeface="Arial" pitchFamily="34" charset="0"/>
              </a:rPr>
              <a:t>2015</a:t>
            </a:r>
            <a:r>
              <a:rPr lang="zh-CN" altLang="en-US" sz="1000" dirty="0">
                <a:latin typeface="Arial" pitchFamily="34" charset="0"/>
                <a:cs typeface="Arial" pitchFamily="34" charset="0"/>
              </a:rPr>
              <a:t>年版）</a:t>
            </a:r>
            <a:r>
              <a:rPr lang="en-US" altLang="zh-CN" sz="1000" dirty="0">
                <a:latin typeface="Arial" pitchFamily="34" charset="0"/>
                <a:cs typeface="Arial" pitchFamily="34" charset="0"/>
              </a:rPr>
              <a:t>.</a:t>
            </a:r>
          </a:p>
          <a:p>
            <a:pPr>
              <a:lnSpc>
                <a:spcPct val="100000"/>
              </a:lnSpc>
            </a:pPr>
            <a:r>
              <a:rPr lang="en-US" altLang="zh-CN" sz="1000" dirty="0">
                <a:latin typeface="Arial" pitchFamily="34" charset="0"/>
                <a:ea typeface="+mj-ea"/>
                <a:cs typeface="Arial" pitchFamily="34" charset="0"/>
              </a:rPr>
              <a:t>[2] </a:t>
            </a:r>
            <a:r>
              <a:rPr lang="zh-CN" altLang="en-US" sz="1000" dirty="0">
                <a:latin typeface="Arial" pitchFamily="34" charset="0"/>
                <a:ea typeface="+mj-ea"/>
                <a:cs typeface="Arial" pitchFamily="34" charset="0"/>
              </a:rPr>
              <a:t>陆权</a:t>
            </a:r>
            <a:r>
              <a:rPr lang="en-US" altLang="zh-CN" sz="1000" dirty="0">
                <a:latin typeface="Arial" pitchFamily="34" charset="0"/>
                <a:ea typeface="+mj-ea"/>
                <a:cs typeface="Arial" pitchFamily="34" charset="0"/>
              </a:rPr>
              <a:t>. </a:t>
            </a:r>
            <a:r>
              <a:rPr lang="zh-CN" altLang="en-US" sz="1000" dirty="0">
                <a:latin typeface="Arial" pitchFamily="34" charset="0"/>
                <a:ea typeface="+mj-ea"/>
                <a:cs typeface="Arial" pitchFamily="34" charset="0"/>
              </a:rPr>
              <a:t>小儿流行性感冒的流行病学特点和治疗进展 </a:t>
            </a:r>
            <a:r>
              <a:rPr lang="en-US" altLang="zh-CN" sz="1000" dirty="0">
                <a:latin typeface="Arial" pitchFamily="34" charset="0"/>
                <a:ea typeface="+mj-ea"/>
                <a:cs typeface="Arial" pitchFamily="34" charset="0"/>
              </a:rPr>
              <a:t>[J] </a:t>
            </a:r>
            <a:r>
              <a:rPr lang="zh-CN" altLang="en-US" sz="1000" dirty="0">
                <a:latin typeface="Arial" pitchFamily="34" charset="0"/>
                <a:ea typeface="+mj-ea"/>
                <a:cs typeface="Arial" pitchFamily="34" charset="0"/>
              </a:rPr>
              <a:t>中华医学信息导报</a:t>
            </a:r>
            <a:r>
              <a:rPr lang="en-US" altLang="zh-CN" sz="1000" dirty="0">
                <a:latin typeface="Arial" pitchFamily="34" charset="0"/>
                <a:ea typeface="+mj-ea"/>
                <a:cs typeface="Arial" pitchFamily="34" charset="0"/>
              </a:rPr>
              <a:t>.2003,18(23):17.</a:t>
            </a:r>
          </a:p>
          <a:p>
            <a:pPr>
              <a:lnSpc>
                <a:spcPct val="100000"/>
              </a:lnSpc>
            </a:pPr>
            <a:r>
              <a:rPr lang="en-US" altLang="zh-CN" sz="1000" dirty="0">
                <a:latin typeface="Arial" pitchFamily="34" charset="0"/>
                <a:ea typeface="+mj-ea"/>
                <a:cs typeface="Arial" pitchFamily="34" charset="0"/>
              </a:rPr>
              <a:t>[3] </a:t>
            </a:r>
            <a:r>
              <a:rPr lang="zh-CN" altLang="en-US" sz="1000" dirty="0">
                <a:latin typeface="Arial" pitchFamily="34" charset="0"/>
                <a:ea typeface="+mj-ea"/>
                <a:cs typeface="Arial" pitchFamily="34" charset="0"/>
              </a:rPr>
              <a:t>陈慧中</a:t>
            </a:r>
            <a:r>
              <a:rPr lang="en-US" altLang="zh-CN" sz="1000" dirty="0">
                <a:latin typeface="Arial" pitchFamily="34" charset="0"/>
                <a:ea typeface="+mj-ea"/>
                <a:cs typeface="Arial" pitchFamily="34" charset="0"/>
              </a:rPr>
              <a:t>. </a:t>
            </a:r>
            <a:r>
              <a:rPr lang="zh-CN" altLang="en-US" sz="1000" dirty="0">
                <a:latin typeface="Arial" pitchFamily="34" charset="0"/>
                <a:ea typeface="+mj-ea"/>
                <a:cs typeface="Arial" pitchFamily="34" charset="0"/>
              </a:rPr>
              <a:t>儿童流感的流行病学特点</a:t>
            </a:r>
            <a:r>
              <a:rPr lang="en-US" altLang="zh-CN" sz="1000" dirty="0">
                <a:latin typeface="Arial" pitchFamily="34" charset="0"/>
                <a:ea typeface="+mj-ea"/>
                <a:cs typeface="Arial" pitchFamily="34" charset="0"/>
              </a:rPr>
              <a:t>[J]. </a:t>
            </a:r>
            <a:r>
              <a:rPr lang="zh-CN" altLang="en-US" sz="1000" dirty="0">
                <a:latin typeface="Arial" pitchFamily="34" charset="0"/>
                <a:ea typeface="+mj-ea"/>
                <a:cs typeface="Arial" pitchFamily="34" charset="0"/>
              </a:rPr>
              <a:t>中华儿科杂志</a:t>
            </a:r>
            <a:r>
              <a:rPr lang="en-US" altLang="zh-CN" sz="1000" dirty="0">
                <a:latin typeface="Arial" pitchFamily="34" charset="0"/>
                <a:ea typeface="+mj-ea"/>
                <a:cs typeface="Arial" pitchFamily="34" charset="0"/>
              </a:rPr>
              <a:t>. 2002,40(11):644-645</a:t>
            </a:r>
          </a:p>
          <a:p>
            <a:pPr>
              <a:lnSpc>
                <a:spcPct val="100000"/>
              </a:lnSpc>
            </a:pPr>
            <a:r>
              <a:rPr lang="en-US" altLang="zh-CN" sz="1000" dirty="0">
                <a:latin typeface="Arial" pitchFamily="34" charset="0"/>
                <a:ea typeface="+mj-ea"/>
                <a:cs typeface="Arial" pitchFamily="34" charset="0"/>
              </a:rPr>
              <a:t>[4] </a:t>
            </a:r>
            <a:r>
              <a:rPr lang="en-US" altLang="zh-CN" sz="1000" dirty="0" err="1">
                <a:latin typeface="Arial" pitchFamily="34" charset="0"/>
                <a:ea typeface="+mj-ea"/>
                <a:cs typeface="Arial" pitchFamily="34" charset="0"/>
              </a:rPr>
              <a:t>Mistry</a:t>
            </a:r>
            <a:r>
              <a:rPr lang="en-US" altLang="zh-CN" sz="1000" dirty="0">
                <a:latin typeface="Arial" pitchFamily="34" charset="0"/>
                <a:ea typeface="+mj-ea"/>
                <a:cs typeface="Arial" pitchFamily="34" charset="0"/>
              </a:rPr>
              <a:t> </a:t>
            </a:r>
            <a:r>
              <a:rPr lang="en-US" altLang="zh-CN" sz="1000" dirty="0" err="1">
                <a:latin typeface="Arial" pitchFamily="34" charset="0"/>
                <a:ea typeface="+mj-ea"/>
                <a:cs typeface="Arial" pitchFamily="34" charset="0"/>
              </a:rPr>
              <a:t>RD,et</a:t>
            </a:r>
            <a:r>
              <a:rPr lang="en-US" altLang="zh-CN" sz="1000" dirty="0">
                <a:latin typeface="Arial" pitchFamily="34" charset="0"/>
                <a:ea typeface="+mj-ea"/>
                <a:cs typeface="Arial" pitchFamily="34" charset="0"/>
              </a:rPr>
              <a:t> al.Pediatrics.2014,134(3):1-7.</a:t>
            </a:r>
          </a:p>
        </p:txBody>
      </p:sp>
      <p:sp>
        <p:nvSpPr>
          <p:cNvPr id="11" name="TextBox 10"/>
          <p:cNvSpPr txBox="1"/>
          <p:nvPr/>
        </p:nvSpPr>
        <p:spPr>
          <a:xfrm>
            <a:off x="6959960" y="2454120"/>
            <a:ext cx="401240" cy="230832"/>
          </a:xfrm>
          <a:prstGeom prst="rect">
            <a:avLst/>
          </a:prstGeom>
          <a:noFill/>
        </p:spPr>
        <p:txBody>
          <a:bodyPr wrap="none" rtlCol="0">
            <a:spAutoFit/>
          </a:bodyPr>
          <a:lstStyle/>
          <a:p>
            <a:r>
              <a:rPr lang="en-US" altLang="zh-CN" sz="900" dirty="0">
                <a:solidFill>
                  <a:schemeClr val="bg1"/>
                </a:solidFill>
                <a:ea typeface="+mj-ea"/>
                <a:cs typeface="Arial" pitchFamily="34" charset="0"/>
              </a:rPr>
              <a:t>[1,2]</a:t>
            </a:r>
            <a:endParaRPr lang="zh-CN" altLang="en-US" sz="900" dirty="0">
              <a:solidFill>
                <a:schemeClr val="bg1"/>
              </a:solidFill>
              <a:ea typeface="+mj-ea"/>
              <a:cs typeface="Arial" pitchFamily="34" charset="0"/>
            </a:endParaRPr>
          </a:p>
        </p:txBody>
      </p:sp>
      <p:sp>
        <p:nvSpPr>
          <p:cNvPr id="13" name="TextBox 12"/>
          <p:cNvSpPr txBox="1"/>
          <p:nvPr/>
        </p:nvSpPr>
        <p:spPr>
          <a:xfrm>
            <a:off x="6959960" y="3480234"/>
            <a:ext cx="401240" cy="230832"/>
          </a:xfrm>
          <a:prstGeom prst="rect">
            <a:avLst/>
          </a:prstGeom>
          <a:noFill/>
        </p:spPr>
        <p:txBody>
          <a:bodyPr wrap="none" rtlCol="0">
            <a:spAutoFit/>
          </a:bodyPr>
          <a:lstStyle/>
          <a:p>
            <a:r>
              <a:rPr lang="en-US" altLang="zh-CN" sz="900" dirty="0">
                <a:solidFill>
                  <a:schemeClr val="bg1"/>
                </a:solidFill>
                <a:ea typeface="+mj-ea"/>
                <a:cs typeface="Arial" pitchFamily="34" charset="0"/>
              </a:rPr>
              <a:t>[1,2]</a:t>
            </a:r>
            <a:endParaRPr lang="zh-CN" altLang="en-US" sz="900" dirty="0">
              <a:solidFill>
                <a:schemeClr val="bg1"/>
              </a:solidFill>
              <a:ea typeface="+mj-ea"/>
              <a:cs typeface="Arial" pitchFamily="34" charset="0"/>
            </a:endParaRPr>
          </a:p>
        </p:txBody>
      </p:sp>
      <p:pic>
        <p:nvPicPr>
          <p:cNvPr id="124929" name="Picture 1" descr="d:\userfiles\zhangshouhua\桌面\儿童是流感的易感人群.png"/>
          <p:cNvPicPr>
            <a:picLocks noChangeAspect="1" noChangeArrowheads="1"/>
          </p:cNvPicPr>
          <p:nvPr/>
        </p:nvPicPr>
        <p:blipFill rotWithShape="1">
          <a:blip r:embed="rId3" cstate="print"/>
          <a:srcRect r="61390"/>
          <a:stretch/>
        </p:blipFill>
        <p:spPr bwMode="auto">
          <a:xfrm>
            <a:off x="3491880" y="1275606"/>
            <a:ext cx="4968552" cy="3040579"/>
          </a:xfrm>
          <a:prstGeom prst="rect">
            <a:avLst/>
          </a:prstGeom>
          <a:noFill/>
        </p:spPr>
      </p:pic>
      <p:sp>
        <p:nvSpPr>
          <p:cNvPr id="18" name="TextBox 17"/>
          <p:cNvSpPr txBox="1"/>
          <p:nvPr/>
        </p:nvSpPr>
        <p:spPr>
          <a:xfrm>
            <a:off x="2207432" y="2436811"/>
            <a:ext cx="473432" cy="276999"/>
          </a:xfrm>
          <a:prstGeom prst="rect">
            <a:avLst/>
          </a:prstGeom>
          <a:noFill/>
        </p:spPr>
        <p:txBody>
          <a:bodyPr wrap="none" rtlCol="0">
            <a:spAutoFit/>
          </a:bodyPr>
          <a:lstStyle/>
          <a:p>
            <a:r>
              <a:rPr lang="en-US" altLang="zh-CN" baseline="30000" dirty="0">
                <a:solidFill>
                  <a:schemeClr val="bg1"/>
                </a:solidFill>
              </a:rPr>
              <a:t>[2,3]</a:t>
            </a:r>
            <a:endParaRPr lang="zh-CN" altLang="en-US" baseline="30000" dirty="0">
              <a:solidFill>
                <a:schemeClr val="bg1"/>
              </a:solidFill>
            </a:endParaRPr>
          </a:p>
        </p:txBody>
      </p:sp>
      <p:sp>
        <p:nvSpPr>
          <p:cNvPr id="19" name="TextBox 18"/>
          <p:cNvSpPr txBox="1"/>
          <p:nvPr/>
        </p:nvSpPr>
        <p:spPr>
          <a:xfrm>
            <a:off x="2207432" y="3497529"/>
            <a:ext cx="473432" cy="276999"/>
          </a:xfrm>
          <a:prstGeom prst="rect">
            <a:avLst/>
          </a:prstGeom>
          <a:noFill/>
        </p:spPr>
        <p:txBody>
          <a:bodyPr wrap="none" rtlCol="0">
            <a:spAutoFit/>
          </a:bodyPr>
          <a:lstStyle/>
          <a:p>
            <a:r>
              <a:rPr lang="en-US" altLang="zh-CN" baseline="30000" dirty="0">
                <a:solidFill>
                  <a:schemeClr val="bg1"/>
                </a:solidFill>
              </a:rPr>
              <a:t>[2,3]</a:t>
            </a:r>
            <a:endParaRPr lang="zh-CN" altLang="en-US" baseline="30000" dirty="0">
              <a:solidFill>
                <a:schemeClr val="bg1"/>
              </a:solidFill>
            </a:endParaRPr>
          </a:p>
        </p:txBody>
      </p:sp>
      <p:sp>
        <p:nvSpPr>
          <p:cNvPr id="20" name="TextBox 19"/>
          <p:cNvSpPr txBox="1"/>
          <p:nvPr/>
        </p:nvSpPr>
        <p:spPr>
          <a:xfrm>
            <a:off x="7382423" y="2412530"/>
            <a:ext cx="357039" cy="276999"/>
          </a:xfrm>
          <a:prstGeom prst="rect">
            <a:avLst/>
          </a:prstGeom>
          <a:noFill/>
        </p:spPr>
        <p:txBody>
          <a:bodyPr wrap="none" rtlCol="0">
            <a:spAutoFit/>
          </a:bodyPr>
          <a:lstStyle/>
          <a:p>
            <a:r>
              <a:rPr lang="en-US" altLang="zh-CN" baseline="30000" dirty="0">
                <a:solidFill>
                  <a:schemeClr val="bg1"/>
                </a:solidFill>
              </a:rPr>
              <a:t>[4]</a:t>
            </a:r>
            <a:endParaRPr lang="zh-CN" altLang="en-US" baseline="30000" dirty="0">
              <a:solidFill>
                <a:schemeClr val="bg1"/>
              </a:solidFill>
            </a:endParaRPr>
          </a:p>
        </p:txBody>
      </p:sp>
      <p:sp>
        <p:nvSpPr>
          <p:cNvPr id="21" name="TextBox 20"/>
          <p:cNvSpPr txBox="1"/>
          <p:nvPr/>
        </p:nvSpPr>
        <p:spPr>
          <a:xfrm>
            <a:off x="7956376" y="3363838"/>
            <a:ext cx="357039" cy="276999"/>
          </a:xfrm>
          <a:prstGeom prst="rect">
            <a:avLst/>
          </a:prstGeom>
          <a:noFill/>
        </p:spPr>
        <p:txBody>
          <a:bodyPr wrap="none" rtlCol="0">
            <a:spAutoFit/>
          </a:bodyPr>
          <a:lstStyle/>
          <a:p>
            <a:r>
              <a:rPr lang="en-US" altLang="zh-CN" baseline="30000" dirty="0">
                <a:solidFill>
                  <a:schemeClr val="bg1"/>
                </a:solidFill>
              </a:rPr>
              <a:t>[4]</a:t>
            </a:r>
            <a:endParaRPr lang="zh-CN" altLang="en-US" baseline="30000" dirty="0">
              <a:solidFill>
                <a:schemeClr val="bg1"/>
              </a:solidFill>
            </a:endParaRPr>
          </a:p>
        </p:txBody>
      </p:sp>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3568" y="1491630"/>
            <a:ext cx="2758327" cy="2408481"/>
          </a:xfrm>
          <a:prstGeom prst="rect">
            <a:avLst/>
          </a:prstGeom>
        </p:spPr>
      </p:pic>
      <p:sp>
        <p:nvSpPr>
          <p:cNvPr id="8" name="标题 7"/>
          <p:cNvSpPr>
            <a:spLocks noGrp="1"/>
          </p:cNvSpPr>
          <p:nvPr>
            <p:ph type="title"/>
          </p:nvPr>
        </p:nvSpPr>
        <p:spPr>
          <a:xfrm>
            <a:off x="0" y="249492"/>
            <a:ext cx="9144000" cy="637534"/>
          </a:xfrm>
        </p:spPr>
        <p:txBody>
          <a:bodyPr>
            <a:noAutofit/>
          </a:bodyPr>
          <a:lstStyle/>
          <a:p>
            <a:pPr algn="ctr"/>
            <a:r>
              <a:rPr lang="zh-CN" altLang="en-US" sz="4000" dirty="0">
                <a:solidFill>
                  <a:srgbClr val="A60000"/>
                </a:solidFill>
                <a:latin typeface="Calisto MT" panose="02040603050505030304" pitchFamily="18" charset="0"/>
                <a:ea typeface="微软雅黑" pitchFamily="34" charset="-122"/>
                <a:cs typeface="+mn-cs"/>
                <a:sym typeface="Arial" charset="0"/>
              </a:rPr>
              <a:t>儿童是</a:t>
            </a:r>
            <a:r>
              <a:rPr lang="zh-CN" altLang="en-US" sz="4000" dirty="0" smtClean="0">
                <a:solidFill>
                  <a:srgbClr val="A60000"/>
                </a:solidFill>
                <a:latin typeface="Calisto MT" panose="02040603050505030304" pitchFamily="18" charset="0"/>
                <a:ea typeface="微软雅黑" pitchFamily="34" charset="-122"/>
                <a:cs typeface="+mn-cs"/>
                <a:sym typeface="Arial" charset="0"/>
              </a:rPr>
              <a:t>流感的高发人群</a:t>
            </a:r>
            <a:endParaRPr lang="zh-CN" altLang="en-US" sz="4000" dirty="0">
              <a:solidFill>
                <a:srgbClr val="A60000"/>
              </a:solidFill>
              <a:latin typeface="Calisto MT" panose="02040603050505030304" pitchFamily="18" charset="0"/>
              <a:ea typeface="微软雅黑" pitchFamily="34" charset="-122"/>
              <a:cs typeface="+mn-cs"/>
              <a:sym typeface="Arial" charset="0"/>
            </a:endParaRPr>
          </a:p>
        </p:txBody>
      </p:sp>
    </p:spTree>
    <p:extLst>
      <p:ext uri="{BB962C8B-B14F-4D97-AF65-F5344CB8AC3E}">
        <p14:creationId xmlns:p14="http://schemas.microsoft.com/office/powerpoint/2010/main" val="18486980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51520" y="1329612"/>
            <a:ext cx="8784976" cy="3483646"/>
          </a:xfrm>
          <a:prstGeom prst="rect">
            <a:avLst/>
          </a:prstGeom>
        </p:spPr>
        <p:txBody>
          <a:bodyPr vert="horz" wrap="square" lIns="0" tIns="12065" rIns="0" bIns="0" rtlCol="0">
            <a:spAutoFit/>
          </a:bodyPr>
          <a:lstStyle/>
          <a:p>
            <a:pPr marL="355600" marR="5715" indent="-342900" algn="just">
              <a:lnSpc>
                <a:spcPct val="150000"/>
              </a:lnSpc>
              <a:spcBef>
                <a:spcPts val="95"/>
              </a:spcBef>
              <a:buClr>
                <a:srgbClr val="FF0000"/>
              </a:buClr>
              <a:buFont typeface="Wingdings" charset="2"/>
              <a:buChar char="Ø"/>
              <a:tabLst>
                <a:tab pos="355600" algn="l"/>
              </a:tabLst>
            </a:pPr>
            <a:r>
              <a:rPr sz="2400" dirty="0">
                <a:latin typeface="黑体"/>
                <a:ea typeface="黑体"/>
                <a:cs typeface="黑体"/>
              </a:rPr>
              <a:t>常存有呼吸系统、心血管系统等原发病，因此感染后</a:t>
            </a:r>
            <a:r>
              <a:rPr sz="2400" dirty="0" smtClean="0">
                <a:latin typeface="黑体"/>
                <a:ea typeface="黑体"/>
                <a:cs typeface="黑体"/>
              </a:rPr>
              <a:t>病情</a:t>
            </a:r>
            <a:r>
              <a:rPr sz="2400" spc="-5" dirty="0" smtClean="0">
                <a:latin typeface="黑体"/>
                <a:ea typeface="黑体"/>
                <a:cs typeface="黑体"/>
              </a:rPr>
              <a:t>多</a:t>
            </a:r>
            <a:r>
              <a:rPr sz="2400" spc="-5" dirty="0">
                <a:latin typeface="黑体"/>
                <a:ea typeface="黑体"/>
                <a:cs typeface="黑体"/>
              </a:rPr>
              <a:t>较重，病情进展快，发生肺炎率高于青壮年人。</a:t>
            </a:r>
            <a:endParaRPr sz="2400" dirty="0">
              <a:latin typeface="黑体"/>
              <a:ea typeface="黑体"/>
              <a:cs typeface="黑体"/>
            </a:endParaRPr>
          </a:p>
          <a:p>
            <a:pPr marL="355600" marR="5080" indent="-342900" algn="just">
              <a:lnSpc>
                <a:spcPct val="150000"/>
              </a:lnSpc>
              <a:spcBef>
                <a:spcPts val="575"/>
              </a:spcBef>
              <a:buClr>
                <a:srgbClr val="FF0000"/>
              </a:buClr>
              <a:buFont typeface="Wingdings" charset="2"/>
              <a:buChar char="Ø"/>
              <a:tabLst>
                <a:tab pos="355600" algn="l"/>
              </a:tabLst>
            </a:pPr>
            <a:r>
              <a:rPr sz="2400" dirty="0">
                <a:latin typeface="黑体"/>
                <a:ea typeface="黑体"/>
                <a:cs typeface="黑体"/>
              </a:rPr>
              <a:t>其他系统损伤主要包</a:t>
            </a:r>
            <a:r>
              <a:rPr sz="2400" spc="5" dirty="0">
                <a:latin typeface="黑体"/>
                <a:ea typeface="黑体"/>
                <a:cs typeface="黑体"/>
              </a:rPr>
              <a:t>括</a:t>
            </a:r>
            <a:r>
              <a:rPr sz="2400" dirty="0">
                <a:solidFill>
                  <a:srgbClr val="FF0000"/>
                </a:solidFill>
                <a:latin typeface="黑体"/>
                <a:ea typeface="黑体"/>
                <a:cs typeface="黑体"/>
              </a:rPr>
              <a:t>流感病毒性心肌炎</a:t>
            </a:r>
            <a:r>
              <a:rPr sz="2400" dirty="0">
                <a:latin typeface="黑体"/>
                <a:ea typeface="黑体"/>
                <a:cs typeface="黑体"/>
              </a:rPr>
              <a:t>导致的心电图异 常、心功能衰竭、</a:t>
            </a:r>
            <a:r>
              <a:rPr sz="2400" dirty="0">
                <a:solidFill>
                  <a:srgbClr val="FF0000"/>
                </a:solidFill>
                <a:latin typeface="黑体"/>
                <a:ea typeface="黑体"/>
                <a:cs typeface="黑体"/>
              </a:rPr>
              <a:t>急性心肌梗塞，也可并发脑炎</a:t>
            </a:r>
            <a:r>
              <a:rPr sz="2400" dirty="0">
                <a:latin typeface="黑体"/>
                <a:ea typeface="黑体"/>
                <a:cs typeface="黑体"/>
              </a:rPr>
              <a:t>以及</a:t>
            </a:r>
            <a:r>
              <a:rPr sz="2400" dirty="0" smtClean="0">
                <a:latin typeface="黑体"/>
                <a:ea typeface="黑体"/>
                <a:cs typeface="黑体"/>
              </a:rPr>
              <a:t>血糖</a:t>
            </a:r>
            <a:r>
              <a:rPr sz="2400" spc="-5" dirty="0" smtClean="0">
                <a:latin typeface="黑体"/>
                <a:ea typeface="黑体"/>
                <a:cs typeface="黑体"/>
              </a:rPr>
              <a:t>控制</a:t>
            </a:r>
            <a:r>
              <a:rPr sz="2400" spc="-5" dirty="0">
                <a:latin typeface="黑体"/>
                <a:ea typeface="黑体"/>
                <a:cs typeface="黑体"/>
              </a:rPr>
              <a:t>不佳等。</a:t>
            </a:r>
            <a:endParaRPr sz="2400" dirty="0">
              <a:latin typeface="黑体"/>
              <a:ea typeface="黑体"/>
              <a:cs typeface="黑体"/>
            </a:endParaRPr>
          </a:p>
          <a:p>
            <a:pPr marL="355600" indent="-342900" algn="just">
              <a:lnSpc>
                <a:spcPct val="100000"/>
              </a:lnSpc>
              <a:spcBef>
                <a:spcPts val="2015"/>
              </a:spcBef>
              <a:buClr>
                <a:srgbClr val="FF0000"/>
              </a:buClr>
              <a:buFont typeface="Wingdings" charset="2"/>
              <a:buChar char="Ø"/>
              <a:tabLst>
                <a:tab pos="355600" algn="l"/>
              </a:tabLst>
            </a:pPr>
            <a:r>
              <a:rPr sz="2400" dirty="0">
                <a:solidFill>
                  <a:srgbClr val="FF0000"/>
                </a:solidFill>
                <a:latin typeface="黑体"/>
                <a:ea typeface="黑体"/>
                <a:cs typeface="黑体"/>
              </a:rPr>
              <a:t>流感</a:t>
            </a:r>
            <a:r>
              <a:rPr sz="2400" dirty="0">
                <a:latin typeface="黑体"/>
                <a:ea typeface="黑体"/>
                <a:cs typeface="黑体"/>
              </a:rPr>
              <a:t>和</a:t>
            </a:r>
            <a:r>
              <a:rPr sz="2400" dirty="0">
                <a:solidFill>
                  <a:srgbClr val="FF0000"/>
                </a:solidFill>
                <a:latin typeface="黑体"/>
                <a:ea typeface="黑体"/>
                <a:cs typeface="黑体"/>
              </a:rPr>
              <a:t>肺炎</a:t>
            </a:r>
            <a:r>
              <a:rPr sz="2400" dirty="0">
                <a:latin typeface="黑体"/>
                <a:ea typeface="黑体"/>
                <a:cs typeface="黑体"/>
              </a:rPr>
              <a:t>是65岁老年人第5位疾病死亡原因。</a:t>
            </a:r>
          </a:p>
        </p:txBody>
      </p:sp>
      <p:sp>
        <p:nvSpPr>
          <p:cNvPr id="3" name="object 3"/>
          <p:cNvSpPr txBox="1"/>
          <p:nvPr/>
        </p:nvSpPr>
        <p:spPr>
          <a:xfrm>
            <a:off x="1619672" y="267494"/>
            <a:ext cx="5744210" cy="627736"/>
          </a:xfrm>
          <a:prstGeom prst="rect">
            <a:avLst/>
          </a:prstGeom>
        </p:spPr>
        <p:txBody>
          <a:bodyPr vert="horz" wrap="square" lIns="0" tIns="12065" rIns="0" bIns="0" rtlCol="0">
            <a:spAutoFit/>
          </a:bodyPr>
          <a:lstStyle/>
          <a:p>
            <a:pPr marL="12700">
              <a:lnSpc>
                <a:spcPct val="100000"/>
              </a:lnSpc>
              <a:spcBef>
                <a:spcPts val="95"/>
              </a:spcBef>
            </a:pPr>
            <a:r>
              <a:rPr sz="4000" dirty="0">
                <a:solidFill>
                  <a:srgbClr val="A60000"/>
                </a:solidFill>
                <a:latin typeface="微软雅黑"/>
                <a:ea typeface="微软雅黑"/>
                <a:cs typeface="微软雅黑"/>
              </a:rPr>
              <a:t>流感对老年人群的影响</a:t>
            </a:r>
          </a:p>
        </p:txBody>
      </p:sp>
    </p:spTree>
    <p:extLst>
      <p:ext uri="{BB962C8B-B14F-4D97-AF65-F5344CB8AC3E}">
        <p14:creationId xmlns:p14="http://schemas.microsoft.com/office/powerpoint/2010/main" val="37608109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ChangeArrowheads="1"/>
          </p:cNvSpPr>
          <p:nvPr>
            <p:ph type="title"/>
          </p:nvPr>
        </p:nvSpPr>
        <p:spPr>
          <a:xfrm>
            <a:off x="0" y="195490"/>
            <a:ext cx="8028384" cy="715565"/>
          </a:xfrm>
        </p:spPr>
        <p:txBody>
          <a:bodyPr/>
          <a:lstStyle/>
          <a:p>
            <a:pPr algn="ctr"/>
            <a:r>
              <a:rPr lang="en-GB" altLang="zh-CN" sz="4000" dirty="0">
                <a:solidFill>
                  <a:srgbClr val="A60000"/>
                </a:solidFill>
                <a:latin typeface="Calisto MT" panose="02040603050505030304" pitchFamily="18" charset="0"/>
                <a:cs typeface="+mn-cs"/>
              </a:rPr>
              <a:t> </a:t>
            </a:r>
            <a:r>
              <a:rPr lang="zh-CN" altLang="en-US" sz="4000" dirty="0" smtClean="0">
                <a:solidFill>
                  <a:srgbClr val="A60000"/>
                </a:solidFill>
                <a:latin typeface="Calisto MT" panose="02040603050505030304" pitchFamily="18" charset="0"/>
                <a:cs typeface="+mn-cs"/>
              </a:rPr>
              <a:t>对</a:t>
            </a:r>
            <a:r>
              <a:rPr lang="zh-CN" altLang="en-GB" sz="4000" dirty="0" smtClean="0">
                <a:solidFill>
                  <a:srgbClr val="A60000"/>
                </a:solidFill>
                <a:latin typeface="Calisto MT" panose="02040603050505030304" pitchFamily="18" charset="0"/>
                <a:cs typeface="+mn-cs"/>
              </a:rPr>
              <a:t>孕妇</a:t>
            </a:r>
            <a:r>
              <a:rPr lang="zh-CN" altLang="en-US" sz="4000" dirty="0" smtClean="0">
                <a:solidFill>
                  <a:srgbClr val="A60000"/>
                </a:solidFill>
                <a:latin typeface="Calisto MT" panose="02040603050505030304" pitchFamily="18" charset="0"/>
                <a:cs typeface="+mn-cs"/>
              </a:rPr>
              <a:t>的影响</a:t>
            </a:r>
            <a:endParaRPr lang="en-GB" altLang="zh-CN" sz="4000" dirty="0">
              <a:solidFill>
                <a:srgbClr val="A60000"/>
              </a:solidFill>
              <a:latin typeface="Calisto MT" panose="02040603050505030304" pitchFamily="18" charset="0"/>
              <a:cs typeface="+mn-cs"/>
            </a:endParaRPr>
          </a:p>
        </p:txBody>
      </p:sp>
      <p:sp>
        <p:nvSpPr>
          <p:cNvPr id="49154" name="Rectangle 3"/>
          <p:cNvSpPr>
            <a:spLocks noGrp="1" noChangeArrowheads="1"/>
          </p:cNvSpPr>
          <p:nvPr>
            <p:ph type="body" idx="1"/>
          </p:nvPr>
        </p:nvSpPr>
        <p:spPr>
          <a:xfrm>
            <a:off x="179512" y="1200151"/>
            <a:ext cx="8712968" cy="1641630"/>
          </a:xfrm>
        </p:spPr>
        <p:txBody>
          <a:bodyPr/>
          <a:lstStyle/>
          <a:p>
            <a:pPr>
              <a:lnSpc>
                <a:spcPct val="130000"/>
              </a:lnSpc>
              <a:buFont typeface="Wingdings" charset="2"/>
              <a:buChar char="Ø"/>
            </a:pPr>
            <a:r>
              <a:rPr lang="zh-CN" altLang="en-US" sz="2800" dirty="0">
                <a:latin typeface="黑体"/>
                <a:ea typeface="黑体"/>
                <a:cs typeface="黑体"/>
              </a:rPr>
              <a:t>中晚期妊娠妇女感染流感病毒后易发生肺炎，</a:t>
            </a:r>
            <a:r>
              <a:rPr lang="zh-CN" altLang="en-US" sz="2800" dirty="0" smtClean="0">
                <a:latin typeface="黑体"/>
                <a:ea typeface="黑体"/>
                <a:cs typeface="黑体"/>
              </a:rPr>
              <a:t>迅速出现呼吸困难</a:t>
            </a:r>
            <a:r>
              <a:rPr lang="zh-CN" altLang="en-US" sz="2800" dirty="0">
                <a:latin typeface="黑体"/>
                <a:ea typeface="黑体"/>
                <a:cs typeface="黑体"/>
              </a:rPr>
              <a:t>、低氧血症甚至急性呼吸窘迫综 合征</a:t>
            </a:r>
            <a:r>
              <a:rPr lang="zh-CN" altLang="en-US" sz="2800" spc="-5" dirty="0">
                <a:latin typeface="黑体"/>
                <a:ea typeface="黑体"/>
                <a:cs typeface="黑体"/>
              </a:rPr>
              <a:t>（</a:t>
            </a:r>
            <a:r>
              <a:rPr lang="en-US" altLang="zh-CN" sz="2800" dirty="0">
                <a:latin typeface="黑体"/>
                <a:ea typeface="黑体"/>
                <a:cs typeface="黑体"/>
              </a:rPr>
              <a:t>ARDS</a:t>
            </a:r>
            <a:r>
              <a:rPr lang="zh-CN" altLang="en-US" sz="2800" dirty="0">
                <a:latin typeface="黑体"/>
                <a:ea typeface="黑体"/>
                <a:cs typeface="黑体"/>
              </a:rPr>
              <a:t>），可导</a:t>
            </a:r>
            <a:r>
              <a:rPr lang="zh-CN" altLang="en-US" sz="2800" spc="-10" dirty="0">
                <a:latin typeface="黑体"/>
                <a:ea typeface="黑体"/>
                <a:cs typeface="黑体"/>
              </a:rPr>
              <a:t>致</a:t>
            </a:r>
            <a:r>
              <a:rPr lang="zh-CN" altLang="en-US" sz="2800" b="1" spc="5" dirty="0">
                <a:solidFill>
                  <a:srgbClr val="FF0000"/>
                </a:solidFill>
                <a:latin typeface="黑体"/>
                <a:ea typeface="黑体"/>
                <a:cs typeface="黑体"/>
              </a:rPr>
              <a:t>流产</a:t>
            </a:r>
            <a:r>
              <a:rPr lang="zh-CN" altLang="en-US" sz="2800" b="1" spc="-5" dirty="0">
                <a:solidFill>
                  <a:srgbClr val="FF0000"/>
                </a:solidFill>
                <a:latin typeface="黑体"/>
                <a:ea typeface="黑体"/>
                <a:cs typeface="黑体"/>
              </a:rPr>
              <a:t>、早产</a:t>
            </a:r>
            <a:r>
              <a:rPr lang="zh-CN" altLang="en-US" sz="2800" b="1" dirty="0">
                <a:solidFill>
                  <a:srgbClr val="FF0000"/>
                </a:solidFill>
                <a:latin typeface="黑体"/>
                <a:ea typeface="黑体"/>
                <a:cs typeface="黑体"/>
              </a:rPr>
              <a:t>、</a:t>
            </a:r>
            <a:r>
              <a:rPr lang="zh-CN" altLang="en-US" sz="2800" b="1" spc="-5" dirty="0">
                <a:solidFill>
                  <a:srgbClr val="FF0000"/>
                </a:solidFill>
                <a:latin typeface="黑体"/>
                <a:ea typeface="黑体"/>
                <a:cs typeface="黑体"/>
              </a:rPr>
              <a:t>胎儿窘</a:t>
            </a:r>
            <a:r>
              <a:rPr lang="zh-CN" altLang="en-US" sz="2800" b="1" spc="-10" dirty="0">
                <a:solidFill>
                  <a:srgbClr val="FF0000"/>
                </a:solidFill>
                <a:latin typeface="黑体"/>
                <a:ea typeface="黑体"/>
                <a:cs typeface="黑体"/>
              </a:rPr>
              <a:t>迫</a:t>
            </a:r>
            <a:r>
              <a:rPr lang="zh-CN" altLang="en-US" sz="2800" dirty="0">
                <a:latin typeface="黑体"/>
                <a:ea typeface="黑体"/>
                <a:cs typeface="黑体"/>
              </a:rPr>
              <a:t>及 胎死宫内</a:t>
            </a:r>
            <a:r>
              <a:rPr lang="zh-CN" altLang="en-US" sz="2800" dirty="0" smtClean="0">
                <a:latin typeface="黑体"/>
                <a:ea typeface="黑体"/>
                <a:cs typeface="黑体"/>
              </a:rPr>
              <a:t>。</a:t>
            </a:r>
            <a:endParaRPr kumimoji="0" lang="en-GB" altLang="zh-CN" sz="2800" dirty="0">
              <a:solidFill>
                <a:srgbClr val="FF0000"/>
              </a:solidFill>
              <a:latin typeface="黑体"/>
              <a:ea typeface="黑体"/>
              <a:cs typeface="黑体"/>
            </a:endParaRPr>
          </a:p>
        </p:txBody>
      </p:sp>
      <p:sp>
        <p:nvSpPr>
          <p:cNvPr id="222212" name="Text Box 4"/>
          <p:cNvSpPr txBox="1">
            <a:spLocks noChangeArrowheads="1"/>
          </p:cNvSpPr>
          <p:nvPr/>
        </p:nvSpPr>
        <p:spPr bwMode="auto">
          <a:xfrm>
            <a:off x="5239492" y="4869697"/>
            <a:ext cx="391050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eaLnBrk="0" hangingPunct="0">
              <a:spcBef>
                <a:spcPct val="50000"/>
              </a:spcBef>
              <a:defRPr/>
            </a:pPr>
            <a:r>
              <a:rPr lang="en-GB" sz="1600" dirty="0">
                <a:ea typeface="MS PGothic" charset="0"/>
                <a:cs typeface="MS PGothic" charset="0"/>
              </a:rPr>
              <a:t>Louie et al. N </a:t>
            </a:r>
            <a:r>
              <a:rPr lang="en-GB" sz="1600" dirty="0" err="1">
                <a:ea typeface="MS PGothic" charset="0"/>
                <a:cs typeface="MS PGothic" charset="0"/>
              </a:rPr>
              <a:t>Engl</a:t>
            </a:r>
            <a:r>
              <a:rPr lang="en-GB" sz="1600" dirty="0">
                <a:ea typeface="MS PGothic" charset="0"/>
                <a:cs typeface="MS PGothic" charset="0"/>
              </a:rPr>
              <a:t> J Med 2009;362:27–35</a:t>
            </a:r>
          </a:p>
        </p:txBody>
      </p:sp>
    </p:spTree>
    <p:extLst>
      <p:ext uri="{BB962C8B-B14F-4D97-AF65-F5344CB8AC3E}">
        <p14:creationId xmlns:p14="http://schemas.microsoft.com/office/powerpoint/2010/main" val="20493436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rotWithShape="1">
          <a:blip r:embed="rId2"/>
          <a:srcRect r="51869" b="36674"/>
          <a:stretch/>
        </p:blipFill>
        <p:spPr>
          <a:xfrm>
            <a:off x="7524342" y="2859789"/>
            <a:ext cx="1439745" cy="1578559"/>
          </a:xfrm>
          <a:prstGeom prst="rect">
            <a:avLst/>
          </a:prstGeom>
        </p:spPr>
      </p:pic>
      <p:sp>
        <p:nvSpPr>
          <p:cNvPr id="3" name="标题 1"/>
          <p:cNvSpPr>
            <a:spLocks noGrp="1"/>
          </p:cNvSpPr>
          <p:nvPr>
            <p:ph type="title"/>
          </p:nvPr>
        </p:nvSpPr>
        <p:spPr>
          <a:xfrm>
            <a:off x="457200" y="123478"/>
            <a:ext cx="8229600" cy="857250"/>
          </a:xfrm>
        </p:spPr>
        <p:txBody>
          <a:bodyPr/>
          <a:lstStyle/>
          <a:p>
            <a:r>
              <a:rPr kumimoji="1" lang="zh-CN" altLang="en-US" dirty="0" smtClean="0"/>
              <a:t>地球上的生物</a:t>
            </a:r>
            <a:endParaRPr kumimoji="1" lang="zh-CN" altLang="en-US" dirty="0"/>
          </a:p>
        </p:txBody>
      </p:sp>
      <p:sp>
        <p:nvSpPr>
          <p:cNvPr id="4" name="文本框 3"/>
          <p:cNvSpPr txBox="1"/>
          <p:nvPr/>
        </p:nvSpPr>
        <p:spPr>
          <a:xfrm>
            <a:off x="251520" y="1203598"/>
            <a:ext cx="4392488" cy="697114"/>
          </a:xfrm>
          <a:prstGeom prst="rect">
            <a:avLst/>
          </a:prstGeom>
          <a:noFill/>
        </p:spPr>
        <p:txBody>
          <a:bodyPr wrap="square" rtlCol="0">
            <a:spAutoFit/>
          </a:bodyPr>
          <a:lstStyle/>
          <a:p>
            <a:pPr marL="285750" indent="-285750">
              <a:lnSpc>
                <a:spcPct val="110000"/>
              </a:lnSpc>
              <a:buClr>
                <a:srgbClr val="800000"/>
              </a:buClr>
              <a:buFont typeface="Wingdings" charset="2"/>
              <a:buChar char="Ø"/>
            </a:pPr>
            <a:r>
              <a:rPr kumimoji="1" lang="zh-CN" altLang="en-US" dirty="0" smtClean="0">
                <a:latin typeface="黑体"/>
                <a:ea typeface="黑体"/>
                <a:cs typeface="黑体"/>
              </a:rPr>
              <a:t>肉眼能看到的</a:t>
            </a:r>
            <a:endParaRPr kumimoji="1" lang="en-US" altLang="zh-CN" dirty="0" smtClean="0">
              <a:latin typeface="黑体"/>
              <a:ea typeface="黑体"/>
              <a:cs typeface="黑体"/>
            </a:endParaRPr>
          </a:p>
          <a:p>
            <a:pPr marL="742950" lvl="1" indent="-285750">
              <a:lnSpc>
                <a:spcPct val="110000"/>
              </a:lnSpc>
              <a:buClr>
                <a:srgbClr val="800000"/>
              </a:buClr>
              <a:buFont typeface="Wingdings" charset="2"/>
              <a:buChar char="Ø"/>
            </a:pPr>
            <a:r>
              <a:rPr kumimoji="1" lang="zh-CN" altLang="en-US" dirty="0" smtClean="0">
                <a:latin typeface="黑体"/>
                <a:ea typeface="黑体"/>
                <a:cs typeface="黑体"/>
              </a:rPr>
              <a:t>人类</a:t>
            </a:r>
            <a:r>
              <a:rPr kumimoji="1" lang="zh-CN" altLang="zh-CN" dirty="0">
                <a:latin typeface="黑体"/>
                <a:ea typeface="黑体"/>
                <a:cs typeface="黑体"/>
              </a:rPr>
              <a:t>、</a:t>
            </a:r>
            <a:r>
              <a:rPr kumimoji="1" lang="zh-CN" altLang="en-US" dirty="0" smtClean="0">
                <a:latin typeface="黑体"/>
                <a:ea typeface="黑体"/>
                <a:cs typeface="黑体"/>
              </a:rPr>
              <a:t>动物</a:t>
            </a:r>
            <a:r>
              <a:rPr kumimoji="1" lang="zh-CN" altLang="zh-CN" dirty="0">
                <a:latin typeface="黑体"/>
                <a:ea typeface="黑体"/>
                <a:cs typeface="黑体"/>
              </a:rPr>
              <a:t>、</a:t>
            </a:r>
            <a:r>
              <a:rPr kumimoji="1" lang="zh-CN" altLang="en-US" dirty="0" smtClean="0">
                <a:latin typeface="黑体"/>
                <a:ea typeface="黑体"/>
                <a:cs typeface="黑体"/>
              </a:rPr>
              <a:t>植物</a:t>
            </a:r>
            <a:endParaRPr kumimoji="1" lang="en-US" altLang="zh-CN" dirty="0">
              <a:latin typeface="黑体"/>
              <a:ea typeface="黑体"/>
              <a:cs typeface="黑体"/>
            </a:endParaRPr>
          </a:p>
        </p:txBody>
      </p:sp>
      <p:pic>
        <p:nvPicPr>
          <p:cNvPr id="5" name="图片 4" descr="u=1304634413,1079119329&amp;fm=26&amp;gp=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2067696"/>
            <a:ext cx="3456384" cy="2520280"/>
          </a:xfrm>
          <a:prstGeom prst="rect">
            <a:avLst/>
          </a:prstGeom>
        </p:spPr>
      </p:pic>
      <p:graphicFrame>
        <p:nvGraphicFramePr>
          <p:cNvPr id="6" name="图表 5"/>
          <p:cNvGraphicFramePr>
            <a:graphicFrameLocks/>
          </p:cNvGraphicFramePr>
          <p:nvPr>
            <p:extLst>
              <p:ext uri="{D42A27DB-BD31-4B8C-83A1-F6EECF244321}">
                <p14:modId xmlns:p14="http://schemas.microsoft.com/office/powerpoint/2010/main" val="853883484"/>
              </p:ext>
            </p:extLst>
          </p:nvPr>
        </p:nvGraphicFramePr>
        <p:xfrm>
          <a:off x="4355976" y="1131591"/>
          <a:ext cx="4608512" cy="3914878"/>
        </p:xfrm>
        <a:graphic>
          <a:graphicData uri="http://schemas.openxmlformats.org/drawingml/2006/chart">
            <c:chart xmlns:c="http://schemas.openxmlformats.org/drawingml/2006/chart" xmlns:r="http://schemas.openxmlformats.org/officeDocument/2006/relationships" r:id="rId4"/>
          </a:graphicData>
        </a:graphic>
      </p:graphicFrame>
      <p:sp>
        <p:nvSpPr>
          <p:cNvPr id="7" name="矩形 6"/>
          <p:cNvSpPr/>
          <p:nvPr/>
        </p:nvSpPr>
        <p:spPr>
          <a:xfrm>
            <a:off x="4139952" y="1203605"/>
            <a:ext cx="5328592" cy="392415"/>
          </a:xfrm>
          <a:prstGeom prst="rect">
            <a:avLst/>
          </a:prstGeom>
        </p:spPr>
        <p:txBody>
          <a:bodyPr wrap="square">
            <a:spAutoFit/>
          </a:bodyPr>
          <a:lstStyle/>
          <a:p>
            <a:pPr marL="285750" indent="-285750">
              <a:lnSpc>
                <a:spcPct val="110000"/>
              </a:lnSpc>
              <a:buClr>
                <a:srgbClr val="800000"/>
              </a:buClr>
              <a:buFont typeface="Wingdings" charset="2"/>
              <a:buChar char="Ø"/>
            </a:pPr>
            <a:r>
              <a:rPr kumimoji="1" lang="zh-CN" altLang="en-US" dirty="0">
                <a:latin typeface="黑体"/>
                <a:ea typeface="黑体"/>
                <a:cs typeface="黑体"/>
              </a:rPr>
              <a:t>肉眼看</a:t>
            </a:r>
            <a:r>
              <a:rPr kumimoji="1" lang="zh-CN" altLang="en-US" dirty="0" smtClean="0">
                <a:latin typeface="黑体"/>
                <a:ea typeface="黑体"/>
                <a:cs typeface="黑体"/>
              </a:rPr>
              <a:t>不到的微观世界：细菌、真菌、病毒等</a:t>
            </a:r>
            <a:endParaRPr kumimoji="1" lang="zh-CN" altLang="en-US" dirty="0">
              <a:latin typeface="黑体"/>
              <a:ea typeface="黑体"/>
              <a:cs typeface="黑体"/>
            </a:endParaRPr>
          </a:p>
        </p:txBody>
      </p:sp>
      <p:sp>
        <p:nvSpPr>
          <p:cNvPr id="8" name="文本框 7"/>
          <p:cNvSpPr txBox="1"/>
          <p:nvPr/>
        </p:nvSpPr>
        <p:spPr>
          <a:xfrm>
            <a:off x="5004048" y="4835730"/>
            <a:ext cx="3816424" cy="307777"/>
          </a:xfrm>
          <a:prstGeom prst="rect">
            <a:avLst/>
          </a:prstGeom>
          <a:noFill/>
        </p:spPr>
        <p:txBody>
          <a:bodyPr wrap="square" rtlCol="0">
            <a:spAutoFit/>
          </a:bodyPr>
          <a:lstStyle/>
          <a:p>
            <a:r>
              <a:rPr kumimoji="1" lang="en-US" altLang="zh-CN" sz="1400" dirty="0" smtClean="0"/>
              <a:t>500                  100                    10                      1</a:t>
            </a:r>
            <a:endParaRPr kumimoji="1" lang="zh-CN" altLang="en-US" sz="1400" dirty="0"/>
          </a:p>
        </p:txBody>
      </p:sp>
      <p:pic>
        <p:nvPicPr>
          <p:cNvPr id="11" name="图片 10"/>
          <p:cNvPicPr>
            <a:picLocks noChangeAspect="1"/>
          </p:cNvPicPr>
          <p:nvPr/>
        </p:nvPicPr>
        <p:blipFill rotWithShape="1">
          <a:blip r:embed="rId5"/>
          <a:srcRect l="18416" t="41799" r="14891" b="20092"/>
          <a:stretch/>
        </p:blipFill>
        <p:spPr>
          <a:xfrm>
            <a:off x="4788024" y="3147814"/>
            <a:ext cx="792088" cy="504056"/>
          </a:xfrm>
          <a:prstGeom prst="rect">
            <a:avLst/>
          </a:prstGeom>
        </p:spPr>
      </p:pic>
      <p:pic>
        <p:nvPicPr>
          <p:cNvPr id="2" name="图片 1"/>
          <p:cNvPicPr>
            <a:picLocks noChangeAspect="1"/>
          </p:cNvPicPr>
          <p:nvPr/>
        </p:nvPicPr>
        <p:blipFill rotWithShape="1">
          <a:blip r:embed="rId6"/>
          <a:srcRect l="60870" t="15917" r="26368" b="68088"/>
          <a:stretch/>
        </p:blipFill>
        <p:spPr>
          <a:xfrm>
            <a:off x="5868144" y="3003799"/>
            <a:ext cx="542720" cy="504056"/>
          </a:xfrm>
          <a:prstGeom prst="rect">
            <a:avLst/>
          </a:prstGeom>
        </p:spPr>
      </p:pic>
      <p:pic>
        <p:nvPicPr>
          <p:cNvPr id="13" name="图片 12"/>
          <p:cNvPicPr>
            <a:picLocks noChangeAspect="1"/>
          </p:cNvPicPr>
          <p:nvPr/>
        </p:nvPicPr>
        <p:blipFill rotWithShape="1">
          <a:blip r:embed="rId7"/>
          <a:srcRect l="41044" t="64602" r="16973" b="7403"/>
          <a:stretch/>
        </p:blipFill>
        <p:spPr>
          <a:xfrm>
            <a:off x="8100393" y="2283725"/>
            <a:ext cx="648072" cy="541325"/>
          </a:xfrm>
          <a:prstGeom prst="rect">
            <a:avLst/>
          </a:prstGeom>
        </p:spPr>
      </p:pic>
      <p:sp>
        <p:nvSpPr>
          <p:cNvPr id="16" name="矩形 15"/>
          <p:cNvSpPr/>
          <p:nvPr/>
        </p:nvSpPr>
        <p:spPr>
          <a:xfrm>
            <a:off x="7236310" y="2787781"/>
            <a:ext cx="266807" cy="307777"/>
          </a:xfrm>
          <a:prstGeom prst="rect">
            <a:avLst/>
          </a:prstGeom>
        </p:spPr>
        <p:txBody>
          <a:bodyPr wrap="none">
            <a:spAutoFit/>
          </a:bodyPr>
          <a:lstStyle/>
          <a:p>
            <a:r>
              <a:rPr lang="zh-CN" altLang="en-US" sz="1400" dirty="0">
                <a:solidFill>
                  <a:srgbClr val="FF0000"/>
                </a:solidFill>
                <a:latin typeface="Wingdings"/>
                <a:ea typeface="Wingdings"/>
                <a:cs typeface="Wingdings"/>
              </a:rPr>
              <a:t></a:t>
            </a:r>
            <a:endParaRPr lang="zh-CN" altLang="en-US" sz="1400" dirty="0">
              <a:solidFill>
                <a:srgbClr val="FF0000"/>
              </a:solidFill>
            </a:endParaRPr>
          </a:p>
        </p:txBody>
      </p:sp>
    </p:spTree>
    <p:extLst>
      <p:ext uri="{BB962C8B-B14F-4D97-AF65-F5344CB8AC3E}">
        <p14:creationId xmlns:p14="http://schemas.microsoft.com/office/powerpoint/2010/main" val="291190798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9559" y="1113588"/>
            <a:ext cx="8604441" cy="3524042"/>
          </a:xfrm>
          <a:prstGeom prst="rect">
            <a:avLst/>
          </a:prstGeom>
        </p:spPr>
        <p:txBody>
          <a:bodyPr vert="horz" wrap="square" lIns="0" tIns="240665" rIns="0" bIns="0" rtlCol="0">
            <a:spAutoFit/>
          </a:bodyPr>
          <a:lstStyle/>
          <a:p>
            <a:pPr marL="469265" indent="-457200">
              <a:lnSpc>
                <a:spcPct val="100000"/>
              </a:lnSpc>
              <a:spcBef>
                <a:spcPts val="1895"/>
              </a:spcBef>
              <a:buClr>
                <a:srgbClr val="800000"/>
              </a:buClr>
              <a:buSzPct val="70000"/>
              <a:buFont typeface="Wingdings" charset="2"/>
              <a:buChar char="Ø"/>
              <a:tabLst>
                <a:tab pos="355600" algn="l"/>
                <a:tab pos="356235" algn="l"/>
              </a:tabLst>
            </a:pPr>
            <a:r>
              <a:rPr sz="2000" spc="-5" dirty="0">
                <a:latin typeface="黑体"/>
                <a:ea typeface="黑体"/>
                <a:cs typeface="黑体"/>
              </a:rPr>
              <a:t>诱发慢性呼吸系统疾病发作</a:t>
            </a:r>
            <a:endParaRPr sz="2000" dirty="0">
              <a:latin typeface="黑体"/>
              <a:ea typeface="黑体"/>
              <a:cs typeface="黑体"/>
            </a:endParaRPr>
          </a:p>
          <a:p>
            <a:pPr marL="812165" lvl="1" indent="-342900">
              <a:lnSpc>
                <a:spcPct val="100000"/>
              </a:lnSpc>
              <a:spcBef>
                <a:spcPts val="1540"/>
              </a:spcBef>
              <a:buClr>
                <a:srgbClr val="800000"/>
              </a:buClr>
              <a:buSzPct val="70000"/>
              <a:buFont typeface="Wingdings" charset="2"/>
              <a:buChar char="Ø"/>
              <a:tabLst>
                <a:tab pos="756920" algn="l"/>
              </a:tabLst>
            </a:pPr>
            <a:r>
              <a:rPr sz="2000" dirty="0">
                <a:latin typeface="黑体"/>
                <a:ea typeface="黑体"/>
                <a:cs typeface="黑体"/>
              </a:rPr>
              <a:t>20%-30%</a:t>
            </a:r>
            <a:r>
              <a:rPr sz="2000" spc="-45" dirty="0">
                <a:latin typeface="黑体"/>
                <a:ea typeface="黑体"/>
                <a:cs typeface="黑体"/>
              </a:rPr>
              <a:t> </a:t>
            </a:r>
            <a:r>
              <a:rPr sz="2000" dirty="0">
                <a:solidFill>
                  <a:srgbClr val="FF0000"/>
                </a:solidFill>
                <a:latin typeface="黑体"/>
                <a:ea typeface="黑体"/>
                <a:cs typeface="黑体"/>
              </a:rPr>
              <a:t>COPD急性发</a:t>
            </a:r>
            <a:r>
              <a:rPr sz="2000" spc="-5" dirty="0">
                <a:solidFill>
                  <a:srgbClr val="FF0000"/>
                </a:solidFill>
                <a:latin typeface="黑体"/>
                <a:ea typeface="黑体"/>
                <a:cs typeface="黑体"/>
              </a:rPr>
              <a:t>作</a:t>
            </a:r>
            <a:r>
              <a:rPr sz="2000" dirty="0">
                <a:latin typeface="黑体"/>
                <a:ea typeface="黑体"/>
                <a:cs typeface="黑体"/>
              </a:rPr>
              <a:t>与流感病毒诱发引起。</a:t>
            </a:r>
          </a:p>
          <a:p>
            <a:pPr marL="812165" lvl="1" indent="-342900">
              <a:lnSpc>
                <a:spcPct val="100000"/>
              </a:lnSpc>
              <a:spcBef>
                <a:spcPts val="1440"/>
              </a:spcBef>
              <a:buClr>
                <a:srgbClr val="800000"/>
              </a:buClr>
              <a:buSzPct val="70000"/>
              <a:buFont typeface="Wingdings" charset="2"/>
              <a:buChar char="Ø"/>
              <a:tabLst>
                <a:tab pos="756920" algn="l"/>
              </a:tabLst>
            </a:pPr>
            <a:r>
              <a:rPr sz="2000" dirty="0">
                <a:latin typeface="黑体"/>
                <a:ea typeface="黑体"/>
                <a:cs typeface="黑体"/>
              </a:rPr>
              <a:t>30%</a:t>
            </a:r>
            <a:r>
              <a:rPr sz="2000" dirty="0">
                <a:uFill>
                  <a:solidFill>
                    <a:srgbClr val="000000"/>
                  </a:solidFill>
                </a:uFill>
                <a:latin typeface="黑体"/>
                <a:ea typeface="黑体"/>
                <a:cs typeface="黑体"/>
              </a:rPr>
              <a:t>慢性支气管哮喘发</a:t>
            </a:r>
            <a:r>
              <a:rPr sz="2000" spc="-20" dirty="0">
                <a:uFill>
                  <a:solidFill>
                    <a:srgbClr val="000000"/>
                  </a:solidFill>
                </a:uFill>
                <a:latin typeface="黑体"/>
                <a:ea typeface="黑体"/>
                <a:cs typeface="黑体"/>
              </a:rPr>
              <a:t>作</a:t>
            </a:r>
            <a:r>
              <a:rPr sz="2000" dirty="0">
                <a:latin typeface="黑体"/>
                <a:ea typeface="黑体"/>
                <a:cs typeface="黑体"/>
              </a:rPr>
              <a:t>由流感病毒诱发引起。</a:t>
            </a:r>
          </a:p>
          <a:p>
            <a:pPr marL="469265" indent="-457200">
              <a:lnSpc>
                <a:spcPct val="100000"/>
              </a:lnSpc>
              <a:spcBef>
                <a:spcPts val="1580"/>
              </a:spcBef>
              <a:buClr>
                <a:srgbClr val="800000"/>
              </a:buClr>
              <a:buSzPct val="70000"/>
              <a:buFont typeface="Wingdings" charset="2"/>
              <a:buChar char="Ø"/>
              <a:tabLst>
                <a:tab pos="355600" algn="l"/>
                <a:tab pos="356235" algn="l"/>
              </a:tabLst>
            </a:pPr>
            <a:r>
              <a:rPr sz="2000" spc="-5" dirty="0">
                <a:latin typeface="黑体"/>
                <a:ea typeface="黑体"/>
                <a:cs typeface="黑体"/>
              </a:rPr>
              <a:t>诱发慢性心脏疾病发作</a:t>
            </a:r>
            <a:endParaRPr sz="2000" dirty="0">
              <a:latin typeface="黑体"/>
              <a:ea typeface="黑体"/>
              <a:cs typeface="黑体"/>
            </a:endParaRPr>
          </a:p>
          <a:p>
            <a:pPr marL="812165" lvl="1" indent="-342900">
              <a:lnSpc>
                <a:spcPct val="100000"/>
              </a:lnSpc>
              <a:spcBef>
                <a:spcPts val="1540"/>
              </a:spcBef>
              <a:buClr>
                <a:srgbClr val="800000"/>
              </a:buClr>
              <a:buSzPct val="70000"/>
              <a:buFont typeface="Wingdings" charset="2"/>
              <a:buChar char="Ø"/>
              <a:tabLst>
                <a:tab pos="756920" algn="l"/>
              </a:tabLst>
            </a:pPr>
            <a:r>
              <a:rPr sz="2000" dirty="0">
                <a:latin typeface="黑体"/>
                <a:ea typeface="黑体"/>
                <a:cs typeface="黑体"/>
              </a:rPr>
              <a:t>流感病毒诱发引</a:t>
            </a:r>
            <a:r>
              <a:rPr sz="2000" spc="-15" dirty="0">
                <a:latin typeface="黑体"/>
                <a:ea typeface="黑体"/>
                <a:cs typeface="黑体"/>
              </a:rPr>
              <a:t>起</a:t>
            </a:r>
            <a:r>
              <a:rPr sz="2000" dirty="0">
                <a:solidFill>
                  <a:srgbClr val="FF0000"/>
                </a:solidFill>
                <a:latin typeface="黑体"/>
                <a:ea typeface="黑体"/>
                <a:cs typeface="黑体"/>
              </a:rPr>
              <a:t>充血性心脏衰</a:t>
            </a:r>
            <a:r>
              <a:rPr sz="2000" spc="-15" dirty="0">
                <a:solidFill>
                  <a:srgbClr val="FF0000"/>
                </a:solidFill>
                <a:latin typeface="黑体"/>
                <a:ea typeface="黑体"/>
                <a:cs typeface="黑体"/>
              </a:rPr>
              <a:t>竭</a:t>
            </a:r>
            <a:r>
              <a:rPr sz="2000" dirty="0">
                <a:latin typeface="黑体"/>
                <a:ea typeface="黑体"/>
                <a:cs typeface="黑体"/>
              </a:rPr>
              <a:t>。</a:t>
            </a:r>
          </a:p>
          <a:p>
            <a:pPr marL="469265" indent="-457200">
              <a:lnSpc>
                <a:spcPct val="100000"/>
              </a:lnSpc>
              <a:spcBef>
                <a:spcPts val="1580"/>
              </a:spcBef>
              <a:buClr>
                <a:srgbClr val="800000"/>
              </a:buClr>
              <a:buSzPct val="70000"/>
              <a:buFont typeface="Wingdings" charset="2"/>
              <a:buChar char="Ø"/>
              <a:tabLst>
                <a:tab pos="355600" algn="l"/>
                <a:tab pos="356235" algn="l"/>
              </a:tabLst>
            </a:pPr>
            <a:r>
              <a:rPr sz="2000" spc="-5" dirty="0">
                <a:latin typeface="黑体"/>
                <a:ea typeface="黑体"/>
                <a:cs typeface="黑体"/>
              </a:rPr>
              <a:t>加重糖尿病病情</a:t>
            </a:r>
            <a:endParaRPr sz="2000" dirty="0">
              <a:latin typeface="黑体"/>
              <a:ea typeface="黑体"/>
              <a:cs typeface="黑体"/>
            </a:endParaRPr>
          </a:p>
          <a:p>
            <a:pPr marL="812165" marR="5080" lvl="1" indent="-342900">
              <a:lnSpc>
                <a:spcPct val="150000"/>
              </a:lnSpc>
              <a:spcBef>
                <a:spcPts val="105"/>
              </a:spcBef>
              <a:buClr>
                <a:srgbClr val="800000"/>
              </a:buClr>
              <a:buSzPct val="70000"/>
              <a:buFont typeface="Wingdings" charset="2"/>
              <a:buChar char="Ø"/>
              <a:tabLst>
                <a:tab pos="756920" algn="l"/>
              </a:tabLst>
            </a:pPr>
            <a:r>
              <a:rPr sz="2000" dirty="0">
                <a:latin typeface="黑体"/>
                <a:ea typeface="黑体"/>
                <a:cs typeface="黑体"/>
              </a:rPr>
              <a:t>流感病毒可加</a:t>
            </a:r>
            <a:r>
              <a:rPr sz="2000" spc="-15" dirty="0">
                <a:latin typeface="黑体"/>
                <a:ea typeface="黑体"/>
                <a:cs typeface="黑体"/>
              </a:rPr>
              <a:t>重</a:t>
            </a:r>
            <a:r>
              <a:rPr sz="2000" dirty="0">
                <a:solidFill>
                  <a:srgbClr val="FF0000"/>
                </a:solidFill>
                <a:latin typeface="黑体"/>
                <a:ea typeface="黑体"/>
                <a:cs typeface="黑体"/>
              </a:rPr>
              <a:t>糖尿</a:t>
            </a:r>
            <a:r>
              <a:rPr sz="2000" spc="-5" dirty="0">
                <a:solidFill>
                  <a:srgbClr val="FF0000"/>
                </a:solidFill>
                <a:latin typeface="黑体"/>
                <a:ea typeface="黑体"/>
                <a:cs typeface="黑体"/>
              </a:rPr>
              <a:t>病</a:t>
            </a:r>
            <a:r>
              <a:rPr sz="2000" dirty="0">
                <a:latin typeface="黑体"/>
                <a:ea typeface="黑体"/>
                <a:cs typeface="黑体"/>
              </a:rPr>
              <a:t>病情，使糖尿病患者住院</a:t>
            </a:r>
            <a:r>
              <a:rPr sz="2000" dirty="0" smtClean="0">
                <a:latin typeface="黑体"/>
                <a:ea typeface="黑体"/>
                <a:cs typeface="黑体"/>
              </a:rPr>
              <a:t>风险增</a:t>
            </a:r>
            <a:r>
              <a:rPr sz="2000" spc="-5" dirty="0" smtClean="0">
                <a:latin typeface="黑体"/>
                <a:ea typeface="黑体"/>
                <a:cs typeface="黑体"/>
              </a:rPr>
              <a:t>加</a:t>
            </a:r>
            <a:r>
              <a:rPr sz="2000" dirty="0">
                <a:latin typeface="黑体"/>
                <a:ea typeface="黑体"/>
                <a:cs typeface="黑体"/>
              </a:rPr>
              <a:t>6倍。</a:t>
            </a:r>
          </a:p>
        </p:txBody>
      </p:sp>
      <p:sp>
        <p:nvSpPr>
          <p:cNvPr id="3" name="object 3"/>
          <p:cNvSpPr txBox="1"/>
          <p:nvPr/>
        </p:nvSpPr>
        <p:spPr>
          <a:xfrm>
            <a:off x="1547664" y="195486"/>
            <a:ext cx="6319520" cy="627736"/>
          </a:xfrm>
          <a:prstGeom prst="rect">
            <a:avLst/>
          </a:prstGeom>
        </p:spPr>
        <p:txBody>
          <a:bodyPr vert="horz" wrap="square" lIns="0" tIns="12065" rIns="0" bIns="0" rtlCol="0">
            <a:spAutoFit/>
          </a:bodyPr>
          <a:lstStyle/>
          <a:p>
            <a:pPr marL="12700">
              <a:lnSpc>
                <a:spcPct val="100000"/>
              </a:lnSpc>
              <a:spcBef>
                <a:spcPts val="95"/>
              </a:spcBef>
            </a:pPr>
            <a:r>
              <a:rPr sz="4000" dirty="0">
                <a:solidFill>
                  <a:srgbClr val="800000"/>
                </a:solidFill>
                <a:latin typeface="微软雅黑"/>
                <a:ea typeface="微软雅黑"/>
                <a:cs typeface="微软雅黑"/>
              </a:rPr>
              <a:t>加</a:t>
            </a:r>
            <a:r>
              <a:rPr sz="4000" spc="5" dirty="0">
                <a:solidFill>
                  <a:srgbClr val="800000"/>
                </a:solidFill>
                <a:latin typeface="微软雅黑"/>
                <a:ea typeface="微软雅黑"/>
                <a:cs typeface="微软雅黑"/>
              </a:rPr>
              <a:t>重</a:t>
            </a:r>
            <a:r>
              <a:rPr sz="4000" spc="-5" dirty="0">
                <a:solidFill>
                  <a:srgbClr val="800000"/>
                </a:solidFill>
                <a:latin typeface="微软雅黑"/>
                <a:ea typeface="微软雅黑"/>
                <a:cs typeface="微软雅黑"/>
              </a:rPr>
              <a:t>原有疾</a:t>
            </a:r>
            <a:r>
              <a:rPr sz="4000" spc="-10" dirty="0">
                <a:solidFill>
                  <a:srgbClr val="800000"/>
                </a:solidFill>
                <a:latin typeface="微软雅黑"/>
                <a:ea typeface="微软雅黑"/>
                <a:cs typeface="微软雅黑"/>
              </a:rPr>
              <a:t>病慢</a:t>
            </a:r>
            <a:r>
              <a:rPr sz="4000" spc="15" dirty="0">
                <a:solidFill>
                  <a:srgbClr val="800000"/>
                </a:solidFill>
                <a:latin typeface="微软雅黑"/>
                <a:ea typeface="微软雅黑"/>
                <a:cs typeface="微软雅黑"/>
              </a:rPr>
              <a:t>性</a:t>
            </a:r>
            <a:r>
              <a:rPr sz="4000" spc="-10" dirty="0">
                <a:solidFill>
                  <a:srgbClr val="800000"/>
                </a:solidFill>
                <a:latin typeface="微软雅黑"/>
                <a:ea typeface="微软雅黑"/>
                <a:cs typeface="微软雅黑"/>
              </a:rPr>
              <a:t>疾病</a:t>
            </a:r>
            <a:endParaRPr sz="4000" dirty="0">
              <a:solidFill>
                <a:srgbClr val="800000"/>
              </a:solidFill>
              <a:latin typeface="微软雅黑"/>
              <a:ea typeface="微软雅黑"/>
              <a:cs typeface="微软雅黑"/>
            </a:endParaRPr>
          </a:p>
        </p:txBody>
      </p:sp>
    </p:spTree>
    <p:extLst>
      <p:ext uri="{BB962C8B-B14F-4D97-AF65-F5344CB8AC3E}">
        <p14:creationId xmlns:p14="http://schemas.microsoft.com/office/powerpoint/2010/main" val="19249089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287016" y="1059582"/>
            <a:ext cx="8856984" cy="3647793"/>
          </a:xfrm>
          <a:prstGeom prst="rect">
            <a:avLst/>
          </a:prstGeom>
        </p:spPr>
        <p:txBody>
          <a:bodyPr vert="horz" wrap="square" lIns="0" tIns="97790" rIns="0" bIns="0" rtlCol="0">
            <a:spAutoFit/>
          </a:bodyPr>
          <a:lstStyle/>
          <a:p>
            <a:pPr marL="12700">
              <a:lnSpc>
                <a:spcPct val="120000"/>
              </a:lnSpc>
              <a:spcBef>
                <a:spcPts val="770"/>
              </a:spcBef>
              <a:buClr>
                <a:srgbClr val="800000"/>
              </a:buClr>
            </a:pPr>
            <a:r>
              <a:rPr sz="2000" spc="-5" dirty="0">
                <a:latin typeface="微软雅黑"/>
                <a:ea typeface="微软雅黑"/>
                <a:cs typeface="微软雅黑"/>
              </a:rPr>
              <a:t>出现以下情况之一者</a:t>
            </a:r>
            <a:endParaRPr sz="2000" dirty="0">
              <a:latin typeface="微软雅黑"/>
              <a:ea typeface="微软雅黑"/>
              <a:cs typeface="微软雅黑"/>
            </a:endParaRPr>
          </a:p>
          <a:p>
            <a:pPr marL="355600" marR="158115" indent="-342900">
              <a:lnSpc>
                <a:spcPct val="120000"/>
              </a:lnSpc>
              <a:spcBef>
                <a:spcPts val="675"/>
              </a:spcBef>
              <a:buClr>
                <a:srgbClr val="800000"/>
              </a:buClr>
              <a:buFont typeface="Wingdings" charset="2"/>
              <a:buChar char="Ø"/>
              <a:tabLst>
                <a:tab pos="709295" algn="l"/>
                <a:tab pos="709930" algn="l"/>
              </a:tabLst>
            </a:pPr>
            <a:r>
              <a:rPr sz="2000" dirty="0">
                <a:latin typeface="微软雅黑"/>
                <a:ea typeface="微软雅黑"/>
                <a:cs typeface="微软雅黑"/>
              </a:rPr>
              <a:t>	</a:t>
            </a:r>
            <a:r>
              <a:rPr sz="2000" spc="-10" dirty="0">
                <a:latin typeface="微软雅黑"/>
                <a:ea typeface="微软雅黑"/>
                <a:cs typeface="微软雅黑"/>
              </a:rPr>
              <a:t>持续高热</a:t>
            </a:r>
            <a:r>
              <a:rPr sz="2000" spc="-5" dirty="0">
                <a:latin typeface="微软雅黑"/>
                <a:ea typeface="微软雅黑"/>
                <a:cs typeface="微软雅黑"/>
              </a:rPr>
              <a:t>＞3</a:t>
            </a:r>
            <a:r>
              <a:rPr sz="2000" spc="-10" dirty="0">
                <a:latin typeface="微软雅黑"/>
                <a:ea typeface="微软雅黑"/>
                <a:cs typeface="微软雅黑"/>
              </a:rPr>
              <a:t>天，伴有剧烈咳嗽</a:t>
            </a:r>
            <a:r>
              <a:rPr sz="2000" dirty="0">
                <a:latin typeface="微软雅黑"/>
                <a:ea typeface="微软雅黑"/>
                <a:cs typeface="微软雅黑"/>
              </a:rPr>
              <a:t>，</a:t>
            </a:r>
            <a:r>
              <a:rPr sz="2000" spc="-10" dirty="0">
                <a:latin typeface="微软雅黑"/>
                <a:ea typeface="微软雅黑"/>
                <a:cs typeface="微软雅黑"/>
              </a:rPr>
              <a:t>咳脓</a:t>
            </a:r>
            <a:r>
              <a:rPr sz="2000" dirty="0">
                <a:latin typeface="微软雅黑"/>
                <a:ea typeface="微软雅黑"/>
                <a:cs typeface="微软雅黑"/>
              </a:rPr>
              <a:t>痰</a:t>
            </a:r>
            <a:r>
              <a:rPr sz="2000" spc="-10" dirty="0">
                <a:latin typeface="微软雅黑"/>
                <a:ea typeface="微软雅黑"/>
                <a:cs typeface="微软雅黑"/>
              </a:rPr>
              <a:t>、</a:t>
            </a:r>
            <a:r>
              <a:rPr sz="2000" spc="-10" dirty="0" smtClean="0">
                <a:latin typeface="微软雅黑"/>
                <a:ea typeface="微软雅黑"/>
                <a:cs typeface="微软雅黑"/>
              </a:rPr>
              <a:t>血</a:t>
            </a:r>
            <a:r>
              <a:rPr sz="2000" spc="-5" dirty="0" smtClean="0">
                <a:latin typeface="微软雅黑"/>
                <a:ea typeface="微软雅黑"/>
                <a:cs typeface="微软雅黑"/>
              </a:rPr>
              <a:t>痰</a:t>
            </a:r>
            <a:r>
              <a:rPr sz="2000" spc="-5" dirty="0">
                <a:latin typeface="微软雅黑"/>
                <a:ea typeface="微软雅黑"/>
                <a:cs typeface="微软雅黑"/>
              </a:rPr>
              <a:t>，或胸痛；</a:t>
            </a:r>
            <a:endParaRPr sz="2000" dirty="0">
              <a:latin typeface="微软雅黑"/>
              <a:ea typeface="微软雅黑"/>
              <a:cs typeface="微软雅黑"/>
            </a:endParaRPr>
          </a:p>
          <a:p>
            <a:pPr marL="702945" indent="-690880">
              <a:lnSpc>
                <a:spcPct val="120000"/>
              </a:lnSpc>
              <a:spcBef>
                <a:spcPts val="670"/>
              </a:spcBef>
              <a:buClr>
                <a:srgbClr val="800000"/>
              </a:buClr>
              <a:buFont typeface="Wingdings" charset="2"/>
              <a:buChar char="Ø"/>
              <a:tabLst>
                <a:tab pos="702945" algn="l"/>
                <a:tab pos="703580" algn="l"/>
              </a:tabLst>
            </a:pPr>
            <a:r>
              <a:rPr sz="2000" spc="-5" dirty="0">
                <a:latin typeface="微软雅黑"/>
                <a:ea typeface="微软雅黑"/>
                <a:cs typeface="微软雅黑"/>
              </a:rPr>
              <a:t>呼吸频率</a:t>
            </a:r>
            <a:r>
              <a:rPr sz="2000" spc="-5" dirty="0" smtClean="0">
                <a:latin typeface="微软雅黑"/>
                <a:ea typeface="微软雅黑"/>
                <a:cs typeface="微软雅黑"/>
              </a:rPr>
              <a:t>快</a:t>
            </a:r>
            <a:r>
              <a:rPr lang="zh-CN" altLang="en-US" sz="2000" spc="-5" dirty="0" smtClean="0">
                <a:latin typeface="微软雅黑"/>
                <a:ea typeface="微软雅黑"/>
                <a:cs typeface="微软雅黑"/>
              </a:rPr>
              <a:t>，</a:t>
            </a:r>
            <a:r>
              <a:rPr sz="2000" spc="-5" dirty="0" smtClean="0">
                <a:latin typeface="微软雅黑"/>
                <a:ea typeface="微软雅黑"/>
                <a:cs typeface="微软雅黑"/>
              </a:rPr>
              <a:t>呼吸</a:t>
            </a:r>
            <a:r>
              <a:rPr sz="2000" spc="-5" dirty="0">
                <a:latin typeface="微软雅黑"/>
                <a:ea typeface="微软雅黑"/>
                <a:cs typeface="微软雅黑"/>
              </a:rPr>
              <a:t>困难，</a:t>
            </a:r>
            <a:r>
              <a:rPr sz="2000" dirty="0">
                <a:latin typeface="微软雅黑"/>
                <a:ea typeface="微软雅黑"/>
                <a:cs typeface="微软雅黑"/>
              </a:rPr>
              <a:t>口</a:t>
            </a:r>
            <a:r>
              <a:rPr sz="2000" spc="-5" dirty="0">
                <a:latin typeface="微软雅黑"/>
                <a:ea typeface="微软雅黑"/>
                <a:cs typeface="微软雅黑"/>
              </a:rPr>
              <a:t>唇紫</a:t>
            </a:r>
            <a:r>
              <a:rPr sz="2000" dirty="0">
                <a:latin typeface="微软雅黑"/>
                <a:ea typeface="微软雅黑"/>
                <a:cs typeface="微软雅黑"/>
              </a:rPr>
              <a:t>绀</a:t>
            </a:r>
            <a:r>
              <a:rPr sz="2000" spc="-5" dirty="0">
                <a:latin typeface="微软雅黑"/>
                <a:ea typeface="微软雅黑"/>
                <a:cs typeface="微软雅黑"/>
              </a:rPr>
              <a:t>；</a:t>
            </a:r>
            <a:endParaRPr sz="2000" dirty="0">
              <a:latin typeface="微软雅黑"/>
              <a:ea typeface="微软雅黑"/>
              <a:cs typeface="微软雅黑"/>
            </a:endParaRPr>
          </a:p>
          <a:p>
            <a:pPr marL="709295" indent="-697230">
              <a:lnSpc>
                <a:spcPct val="120000"/>
              </a:lnSpc>
              <a:spcBef>
                <a:spcPts val="675"/>
              </a:spcBef>
              <a:buClr>
                <a:srgbClr val="800000"/>
              </a:buClr>
              <a:buFont typeface="Wingdings" charset="2"/>
              <a:buChar char="Ø"/>
              <a:tabLst>
                <a:tab pos="709295" algn="l"/>
                <a:tab pos="709930" algn="l"/>
              </a:tabLst>
            </a:pPr>
            <a:r>
              <a:rPr sz="2000" spc="-10" dirty="0">
                <a:latin typeface="微软雅黑"/>
                <a:ea typeface="微软雅黑"/>
                <a:cs typeface="微软雅黑"/>
              </a:rPr>
              <a:t>神志改变：反应迟钝、嗜</a:t>
            </a:r>
            <a:r>
              <a:rPr sz="2000" dirty="0">
                <a:latin typeface="微软雅黑"/>
                <a:ea typeface="微软雅黑"/>
                <a:cs typeface="微软雅黑"/>
              </a:rPr>
              <a:t>睡</a:t>
            </a:r>
            <a:r>
              <a:rPr sz="2000" spc="-10" dirty="0">
                <a:latin typeface="微软雅黑"/>
                <a:ea typeface="微软雅黑"/>
                <a:cs typeface="微软雅黑"/>
              </a:rPr>
              <a:t>、躁</a:t>
            </a:r>
            <a:r>
              <a:rPr sz="2000" dirty="0">
                <a:latin typeface="微软雅黑"/>
                <a:ea typeface="微软雅黑"/>
                <a:cs typeface="微软雅黑"/>
              </a:rPr>
              <a:t>动</a:t>
            </a:r>
            <a:r>
              <a:rPr sz="2000" spc="-10" dirty="0">
                <a:latin typeface="微软雅黑"/>
                <a:ea typeface="微软雅黑"/>
                <a:cs typeface="微软雅黑"/>
              </a:rPr>
              <a:t>、惊</a:t>
            </a:r>
            <a:r>
              <a:rPr sz="2000" dirty="0">
                <a:latin typeface="微软雅黑"/>
                <a:ea typeface="微软雅黑"/>
                <a:cs typeface="微软雅黑"/>
              </a:rPr>
              <a:t>厥</a:t>
            </a:r>
            <a:r>
              <a:rPr sz="2000" spc="-10" dirty="0">
                <a:latin typeface="微软雅黑"/>
                <a:ea typeface="微软雅黑"/>
                <a:cs typeface="微软雅黑"/>
              </a:rPr>
              <a:t>等；</a:t>
            </a:r>
            <a:endParaRPr sz="2000" dirty="0">
              <a:latin typeface="微软雅黑"/>
              <a:ea typeface="微软雅黑"/>
              <a:cs typeface="微软雅黑"/>
            </a:endParaRPr>
          </a:p>
          <a:p>
            <a:pPr marL="702945" indent="-690880">
              <a:lnSpc>
                <a:spcPct val="120000"/>
              </a:lnSpc>
              <a:spcBef>
                <a:spcPts val="675"/>
              </a:spcBef>
              <a:buClr>
                <a:srgbClr val="800000"/>
              </a:buClr>
              <a:buFont typeface="Wingdings" charset="2"/>
              <a:buChar char="Ø"/>
              <a:tabLst>
                <a:tab pos="702945" algn="l"/>
                <a:tab pos="703580" algn="l"/>
              </a:tabLst>
            </a:pPr>
            <a:r>
              <a:rPr sz="2000" spc="-5" dirty="0">
                <a:latin typeface="微软雅黑"/>
                <a:ea typeface="微软雅黑"/>
                <a:cs typeface="微软雅黑"/>
              </a:rPr>
              <a:t>严重呕吐、腹泻，出现脱</a:t>
            </a:r>
            <a:r>
              <a:rPr sz="2000" dirty="0">
                <a:latin typeface="微软雅黑"/>
                <a:ea typeface="微软雅黑"/>
                <a:cs typeface="微软雅黑"/>
              </a:rPr>
              <a:t>水</a:t>
            </a:r>
            <a:r>
              <a:rPr sz="2000" spc="-5" dirty="0">
                <a:latin typeface="微软雅黑"/>
                <a:ea typeface="微软雅黑"/>
                <a:cs typeface="微软雅黑"/>
              </a:rPr>
              <a:t>表现；</a:t>
            </a:r>
            <a:endParaRPr sz="2000" dirty="0">
              <a:latin typeface="微软雅黑"/>
              <a:ea typeface="微软雅黑"/>
              <a:cs typeface="微软雅黑"/>
            </a:endParaRPr>
          </a:p>
          <a:p>
            <a:pPr marL="709295" indent="-697230">
              <a:lnSpc>
                <a:spcPct val="120000"/>
              </a:lnSpc>
              <a:spcBef>
                <a:spcPts val="670"/>
              </a:spcBef>
              <a:buClr>
                <a:srgbClr val="800000"/>
              </a:buClr>
              <a:buFont typeface="Wingdings" charset="2"/>
              <a:buChar char="Ø"/>
              <a:tabLst>
                <a:tab pos="709295" algn="l"/>
                <a:tab pos="709930" algn="l"/>
              </a:tabLst>
            </a:pPr>
            <a:r>
              <a:rPr sz="2000" spc="-5" dirty="0">
                <a:latin typeface="微软雅黑"/>
                <a:ea typeface="微软雅黑"/>
                <a:cs typeface="微软雅黑"/>
              </a:rPr>
              <a:t>合并肺炎；</a:t>
            </a:r>
            <a:endParaRPr sz="2000" dirty="0">
              <a:latin typeface="微软雅黑"/>
              <a:ea typeface="微软雅黑"/>
              <a:cs typeface="微软雅黑"/>
            </a:endParaRPr>
          </a:p>
          <a:p>
            <a:pPr marL="709295" indent="-697230">
              <a:lnSpc>
                <a:spcPct val="120000"/>
              </a:lnSpc>
              <a:spcBef>
                <a:spcPts val="675"/>
              </a:spcBef>
              <a:buClr>
                <a:srgbClr val="800000"/>
              </a:buClr>
              <a:buFont typeface="Wingdings" charset="2"/>
              <a:buChar char="Ø"/>
              <a:tabLst>
                <a:tab pos="709295" algn="l"/>
                <a:tab pos="709930" algn="l"/>
              </a:tabLst>
            </a:pPr>
            <a:r>
              <a:rPr sz="2000" spc="-5" dirty="0">
                <a:latin typeface="微软雅黑"/>
                <a:ea typeface="微软雅黑"/>
                <a:cs typeface="微软雅黑"/>
              </a:rPr>
              <a:t>原有基础疾病明显</a:t>
            </a:r>
            <a:r>
              <a:rPr sz="2000" spc="-5" dirty="0" smtClean="0">
                <a:latin typeface="微软雅黑"/>
                <a:ea typeface="微软雅黑"/>
                <a:cs typeface="微软雅黑"/>
              </a:rPr>
              <a:t>加重</a:t>
            </a:r>
            <a:r>
              <a:rPr lang="zh-CN" altLang="en-US" sz="2000" spc="-5" dirty="0" smtClean="0">
                <a:latin typeface="微软雅黑"/>
                <a:ea typeface="微软雅黑"/>
                <a:cs typeface="微软雅黑"/>
              </a:rPr>
              <a:t>；</a:t>
            </a:r>
          </a:p>
          <a:p>
            <a:pPr marL="709295" indent="-697230">
              <a:lnSpc>
                <a:spcPct val="120000"/>
              </a:lnSpc>
              <a:spcBef>
                <a:spcPts val="675"/>
              </a:spcBef>
              <a:buClr>
                <a:srgbClr val="800000"/>
              </a:buClr>
              <a:buFont typeface="Wingdings" charset="2"/>
              <a:buChar char="Ø"/>
              <a:tabLst>
                <a:tab pos="709295" algn="l"/>
                <a:tab pos="709930" algn="l"/>
              </a:tabLst>
            </a:pPr>
            <a:r>
              <a:rPr lang="zh-CN" altLang="en-US" sz="2000" spc="-5" dirty="0" smtClean="0">
                <a:latin typeface="微软雅黑"/>
                <a:ea typeface="微软雅黑"/>
                <a:cs typeface="微软雅黑"/>
              </a:rPr>
              <a:t>需住院治疗的其它临床情况。</a:t>
            </a:r>
            <a:endParaRPr lang="x-none" sz="2000" spc="-5" dirty="0" smtClean="0">
              <a:latin typeface="微软雅黑"/>
              <a:ea typeface="微软雅黑"/>
              <a:cs typeface="微软雅黑"/>
            </a:endParaRPr>
          </a:p>
        </p:txBody>
      </p:sp>
      <p:sp>
        <p:nvSpPr>
          <p:cNvPr id="2" name="object 2"/>
          <p:cNvSpPr txBox="1">
            <a:spLocks noGrp="1"/>
          </p:cNvSpPr>
          <p:nvPr>
            <p:ph type="title"/>
          </p:nvPr>
        </p:nvSpPr>
        <p:spPr>
          <a:xfrm>
            <a:off x="2699792" y="247956"/>
            <a:ext cx="4032448" cy="629018"/>
          </a:xfrm>
          <a:prstGeom prst="rect">
            <a:avLst/>
          </a:prstGeom>
        </p:spPr>
        <p:txBody>
          <a:bodyPr vert="horz" wrap="square" lIns="0" tIns="13335" rIns="0" bIns="0" rtlCol="0">
            <a:spAutoFit/>
          </a:bodyPr>
          <a:lstStyle/>
          <a:p>
            <a:pPr marL="12700" algn="ctr">
              <a:lnSpc>
                <a:spcPct val="100000"/>
              </a:lnSpc>
              <a:spcBef>
                <a:spcPts val="105"/>
              </a:spcBef>
            </a:pPr>
            <a:r>
              <a:rPr sz="4000" spc="5" dirty="0" smtClean="0">
                <a:solidFill>
                  <a:srgbClr val="800000"/>
                </a:solidFill>
                <a:latin typeface="微软雅黑"/>
                <a:ea typeface="微软雅黑"/>
                <a:cs typeface="微软雅黑"/>
              </a:rPr>
              <a:t>重</a:t>
            </a:r>
            <a:r>
              <a:rPr sz="4000" spc="10" dirty="0" smtClean="0">
                <a:solidFill>
                  <a:srgbClr val="800000"/>
                </a:solidFill>
                <a:latin typeface="微软雅黑"/>
                <a:ea typeface="微软雅黑"/>
                <a:cs typeface="微软雅黑"/>
              </a:rPr>
              <a:t>症</a:t>
            </a:r>
            <a:r>
              <a:rPr sz="4000" spc="-5" dirty="0" smtClean="0">
                <a:solidFill>
                  <a:srgbClr val="800000"/>
                </a:solidFill>
                <a:latin typeface="微软雅黑"/>
                <a:ea typeface="微软雅黑"/>
                <a:cs typeface="微软雅黑"/>
              </a:rPr>
              <a:t>病例</a:t>
            </a:r>
            <a:r>
              <a:rPr lang="zh-CN" altLang="en-US" sz="4000" spc="-5" dirty="0" smtClean="0">
                <a:solidFill>
                  <a:srgbClr val="800000"/>
                </a:solidFill>
                <a:latin typeface="微软雅黑"/>
                <a:ea typeface="微软雅黑"/>
                <a:cs typeface="微软雅黑"/>
              </a:rPr>
              <a:t>的表现</a:t>
            </a:r>
            <a:endParaRPr sz="4000" spc="-5" dirty="0">
              <a:solidFill>
                <a:srgbClr val="800000"/>
              </a:solidFill>
              <a:latin typeface="微软雅黑"/>
              <a:ea typeface="微软雅黑"/>
              <a:cs typeface="微软雅黑"/>
            </a:endParaRPr>
          </a:p>
        </p:txBody>
      </p:sp>
    </p:spTree>
    <p:extLst>
      <p:ext uri="{BB962C8B-B14F-4D97-AF65-F5344CB8AC3E}">
        <p14:creationId xmlns:p14="http://schemas.microsoft.com/office/powerpoint/2010/main" val="4461031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C954C7B9-2A31-47D7-99C1-568EA8274E17}" type="slidenum">
              <a:rPr lang="en-US" altLang="zh-CN" smtClean="0"/>
              <a:pPr/>
              <a:t>22</a:t>
            </a:fld>
            <a:endParaRPr lang="en-US" altLang="zh-CN"/>
          </a:p>
        </p:txBody>
      </p:sp>
      <p:sp>
        <p:nvSpPr>
          <p:cNvPr id="3" name="矩形 2"/>
          <p:cNvSpPr/>
          <p:nvPr/>
        </p:nvSpPr>
        <p:spPr>
          <a:xfrm>
            <a:off x="539552" y="1884315"/>
            <a:ext cx="8172400" cy="1138773"/>
          </a:xfrm>
          <a:prstGeom prst="rect">
            <a:avLst/>
          </a:prstGeom>
        </p:spPr>
        <p:txBody>
          <a:bodyPr wrap="square">
            <a:spAutoFit/>
          </a:bodyPr>
          <a:lstStyle/>
          <a:p>
            <a:pPr algn="ctr">
              <a:lnSpc>
                <a:spcPct val="150000"/>
              </a:lnSpc>
              <a:buClr>
                <a:srgbClr val="A60000"/>
              </a:buClr>
              <a:buSzPct val="80000"/>
            </a:pPr>
            <a:r>
              <a:rPr lang="zh-CN" altLang="en-US" sz="4800" dirty="0" smtClean="0">
                <a:solidFill>
                  <a:srgbClr val="A80000"/>
                </a:solidFill>
                <a:latin typeface="+mj-lt"/>
                <a:ea typeface="微软雅黑" pitchFamily="34" charset="-122"/>
                <a:cs typeface="+mj-cs"/>
                <a:sym typeface="Arial" pitchFamily="34" charset="0"/>
              </a:rPr>
              <a:t>流感的诊断</a:t>
            </a:r>
            <a:endParaRPr lang="en-US" altLang="zh-CN" sz="4800" dirty="0">
              <a:solidFill>
                <a:srgbClr val="A80000"/>
              </a:solidFill>
              <a:latin typeface="+mj-lt"/>
              <a:ea typeface="微软雅黑" pitchFamily="34" charset="-122"/>
              <a:cs typeface="+mj-cs"/>
              <a:sym typeface="Arial" pitchFamily="34" charset="0"/>
            </a:endParaRPr>
          </a:p>
        </p:txBody>
      </p:sp>
    </p:spTree>
    <p:extLst>
      <p:ext uri="{BB962C8B-B14F-4D97-AF65-F5344CB8AC3E}">
        <p14:creationId xmlns:p14="http://schemas.microsoft.com/office/powerpoint/2010/main" val="29191134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7"/>
          <p:cNvSpPr txBox="1">
            <a:spLocks noGrp="1"/>
          </p:cNvSpPr>
          <p:nvPr>
            <p:ph type="title"/>
          </p:nvPr>
        </p:nvSpPr>
        <p:spPr>
          <a:xfrm>
            <a:off x="323535" y="161008"/>
            <a:ext cx="5314275" cy="707886"/>
          </a:xfrm>
          <a:prstGeom prst="rect">
            <a:avLst/>
          </a:prstGeom>
          <a:noFill/>
        </p:spPr>
        <p:txBody>
          <a:bodyPr wrap="none" rtlCol="0">
            <a:spAutoFit/>
          </a:bodyPr>
          <a:lstStyle/>
          <a:p>
            <a:r>
              <a:rPr lang="zh-CN" altLang="en-US" sz="4000" b="1" dirty="0" smtClean="0"/>
              <a:t>流感对诊断－抗原检测</a:t>
            </a:r>
            <a:endParaRPr lang="zh-CN" altLang="en-US" sz="4000" b="1" dirty="0"/>
          </a:p>
        </p:txBody>
      </p:sp>
      <p:pic>
        <p:nvPicPr>
          <p:cNvPr id="5" name="图片 4" descr="21514386779_.pic_thumb.pdf"/>
          <p:cNvPicPr>
            <a:picLocks noChangeAspect="1"/>
          </p:cNvPicPr>
          <p:nvPr/>
        </p:nvPicPr>
        <p:blipFill rotWithShape="1">
          <a:blip r:embed="rId2">
            <a:extLst>
              <a:ext uri="{28A0092B-C50C-407E-A947-70E740481C1C}">
                <a14:useLocalDpi xmlns:a14="http://schemas.microsoft.com/office/drawing/2010/main" val="0"/>
              </a:ext>
            </a:extLst>
          </a:blip>
          <a:srcRect l="13290" r="17755"/>
          <a:stretch/>
        </p:blipFill>
        <p:spPr>
          <a:xfrm rot="5400000">
            <a:off x="3114903" y="-1243616"/>
            <a:ext cx="2806703" cy="9036496"/>
          </a:xfrm>
          <a:prstGeom prst="rect">
            <a:avLst/>
          </a:prstGeom>
        </p:spPr>
      </p:pic>
      <p:sp>
        <p:nvSpPr>
          <p:cNvPr id="2" name="文本框 1"/>
          <p:cNvSpPr txBox="1"/>
          <p:nvPr/>
        </p:nvSpPr>
        <p:spPr>
          <a:xfrm>
            <a:off x="251520" y="1167598"/>
            <a:ext cx="8640960" cy="523220"/>
          </a:xfrm>
          <a:prstGeom prst="rect">
            <a:avLst/>
          </a:prstGeom>
          <a:noFill/>
        </p:spPr>
        <p:txBody>
          <a:bodyPr wrap="square" rtlCol="0">
            <a:spAutoFit/>
          </a:bodyPr>
          <a:lstStyle/>
          <a:p>
            <a:r>
              <a:rPr kumimoji="1" lang="zh-CN" altLang="en-US" sz="2800" dirty="0" smtClean="0">
                <a:latin typeface="黑体"/>
                <a:ea typeface="黑体"/>
                <a:cs typeface="黑体"/>
              </a:rPr>
              <a:t>简便、快速、特异性高、敏感性低</a:t>
            </a:r>
            <a:endParaRPr kumimoji="1" lang="zh-CN" altLang="en-US" sz="2800" dirty="0">
              <a:latin typeface="黑体"/>
              <a:ea typeface="黑体"/>
              <a:cs typeface="黑体"/>
            </a:endParaRPr>
          </a:p>
        </p:txBody>
      </p:sp>
      <p:sp>
        <p:nvSpPr>
          <p:cNvPr id="3" name="文本框 2"/>
          <p:cNvSpPr txBox="1"/>
          <p:nvPr/>
        </p:nvSpPr>
        <p:spPr>
          <a:xfrm>
            <a:off x="899592" y="4731990"/>
            <a:ext cx="1800200" cy="369332"/>
          </a:xfrm>
          <a:prstGeom prst="rect">
            <a:avLst/>
          </a:prstGeom>
          <a:noFill/>
        </p:spPr>
        <p:txBody>
          <a:bodyPr wrap="square" rtlCol="0">
            <a:spAutoFit/>
          </a:bodyPr>
          <a:lstStyle/>
          <a:p>
            <a:r>
              <a:rPr kumimoji="1" lang="zh-CN" altLang="en-US" dirty="0" smtClean="0"/>
              <a:t>甲型</a:t>
            </a:r>
            <a:r>
              <a:rPr kumimoji="1" lang="en-US" altLang="zh-CN" dirty="0" smtClean="0"/>
              <a:t>20%</a:t>
            </a:r>
            <a:endParaRPr kumimoji="1" lang="zh-CN" altLang="en-US" dirty="0"/>
          </a:p>
        </p:txBody>
      </p:sp>
      <p:sp>
        <p:nvSpPr>
          <p:cNvPr id="6" name="文本框 5"/>
          <p:cNvSpPr txBox="1"/>
          <p:nvPr/>
        </p:nvSpPr>
        <p:spPr>
          <a:xfrm>
            <a:off x="5076056" y="4731990"/>
            <a:ext cx="1800200" cy="369332"/>
          </a:xfrm>
          <a:prstGeom prst="rect">
            <a:avLst/>
          </a:prstGeom>
          <a:noFill/>
        </p:spPr>
        <p:txBody>
          <a:bodyPr wrap="square" rtlCol="0">
            <a:spAutoFit/>
          </a:bodyPr>
          <a:lstStyle/>
          <a:p>
            <a:r>
              <a:rPr kumimoji="1" lang="zh-CN" altLang="en-US" dirty="0" smtClean="0"/>
              <a:t>乙型</a:t>
            </a:r>
            <a:r>
              <a:rPr kumimoji="1" lang="en-US" altLang="zh-CN" dirty="0" smtClean="0"/>
              <a:t>80%</a:t>
            </a:r>
            <a:endParaRPr kumimoji="1" lang="zh-CN" altLang="en-US" dirty="0"/>
          </a:p>
        </p:txBody>
      </p:sp>
    </p:spTree>
    <p:extLst>
      <p:ext uri="{BB962C8B-B14F-4D97-AF65-F5344CB8AC3E}">
        <p14:creationId xmlns:p14="http://schemas.microsoft.com/office/powerpoint/2010/main" val="5610318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txBox="1"/>
          <p:nvPr/>
        </p:nvSpPr>
        <p:spPr>
          <a:xfrm>
            <a:off x="251520" y="123478"/>
            <a:ext cx="7920733" cy="857250"/>
          </a:xfrm>
          <a:prstGeom prst="rect">
            <a:avLst/>
          </a:prstGeom>
        </p:spPr>
        <p:txBody>
          <a:bodyPr vert="horz" lIns="91440" tIns="45720" rIns="91440" bIns="45720" rtlCol="0" anchor="ctr">
            <a:noAutofit/>
          </a:bodyPr>
          <a:lstStyle/>
          <a:p>
            <a:pPr>
              <a:defRPr/>
            </a:pPr>
            <a:r>
              <a:rPr lang="zh-CN" altLang="en-US" sz="3600" dirty="0">
                <a:solidFill>
                  <a:srgbClr val="A60000"/>
                </a:solidFill>
                <a:latin typeface="Calisto MT" panose="02040603050505030304" pitchFamily="18" charset="0"/>
                <a:ea typeface="微软雅黑" pitchFamily="34" charset="-122"/>
              </a:rPr>
              <a:t>胶体金法不能作为流感阴</a:t>
            </a:r>
            <a:r>
              <a:rPr lang="zh-CN" altLang="en-US" sz="3600" dirty="0" smtClean="0">
                <a:solidFill>
                  <a:srgbClr val="A60000"/>
                </a:solidFill>
                <a:latin typeface="Calisto MT" panose="02040603050505030304" pitchFamily="18" charset="0"/>
                <a:ea typeface="微软雅黑" pitchFamily="34" charset="-122"/>
              </a:rPr>
              <a:t>性确诊标准</a:t>
            </a:r>
            <a:endParaRPr lang="en-US" altLang="zh-CN" sz="3600" dirty="0">
              <a:solidFill>
                <a:srgbClr val="A60000"/>
              </a:solidFill>
              <a:latin typeface="Calisto MT" panose="02040603050505030304" pitchFamily="18" charset="0"/>
              <a:ea typeface="微软雅黑" pitchFamily="34" charset="-122"/>
            </a:endParaRPr>
          </a:p>
        </p:txBody>
      </p:sp>
      <p:sp>
        <p:nvSpPr>
          <p:cNvPr id="3" name="标题 1">
            <a:extLst>
              <a:ext uri="{FF2B5EF4-FFF2-40B4-BE49-F238E27FC236}">
                <a16:creationId xmlns:a16="http://schemas.microsoft.com/office/drawing/2014/main" xmlns="" id="{F3EB9ED6-558F-49C6-B9C5-83B76FCC2A8F}"/>
              </a:ext>
            </a:extLst>
          </p:cNvPr>
          <p:cNvSpPr txBox="1"/>
          <p:nvPr/>
        </p:nvSpPr>
        <p:spPr>
          <a:xfrm>
            <a:off x="1187631" y="87474"/>
            <a:ext cx="6523443" cy="857250"/>
          </a:xfrm>
          <a:prstGeom prst="rect">
            <a:avLst/>
          </a:prstGeom>
        </p:spPr>
        <p:txBody>
          <a:bodyPr vert="horz" lIns="91440" tIns="45720" rIns="91440" bIns="45720" rtlCol="0" anchor="ctr">
            <a:noAutofit/>
          </a:bodyPr>
          <a:lstStyle/>
          <a:p>
            <a:pPr algn="ctr"/>
            <a:endParaRPr lang="en-US" altLang="zh-CN" sz="3600" dirty="0">
              <a:solidFill>
                <a:srgbClr val="A60000"/>
              </a:solidFill>
              <a:latin typeface="Calisto MT" panose="02040603050505030304" pitchFamily="18" charset="0"/>
              <a:ea typeface="微软雅黑" pitchFamily="34" charset="-122"/>
            </a:endParaRPr>
          </a:p>
        </p:txBody>
      </p:sp>
      <p:pic>
        <p:nvPicPr>
          <p:cNvPr id="6" name="图片 5">
            <a:extLst>
              <a:ext uri="{FF2B5EF4-FFF2-40B4-BE49-F238E27FC236}">
                <a16:creationId xmlns:a16="http://schemas.microsoft.com/office/drawing/2014/main" xmlns="" id="{C1B8A56D-FE02-4A7A-A986-0106E11196FE}"/>
              </a:ext>
            </a:extLst>
          </p:cNvPr>
          <p:cNvPicPr>
            <a:picLocks noChangeAspect="1"/>
          </p:cNvPicPr>
          <p:nvPr/>
        </p:nvPicPr>
        <p:blipFill>
          <a:blip r:embed="rId3"/>
          <a:stretch>
            <a:fillRect/>
          </a:stretch>
        </p:blipFill>
        <p:spPr>
          <a:xfrm>
            <a:off x="179512" y="1545636"/>
            <a:ext cx="2743186" cy="2652774"/>
          </a:xfrm>
          <a:prstGeom prst="rect">
            <a:avLst/>
          </a:prstGeom>
        </p:spPr>
      </p:pic>
      <p:sp>
        <p:nvSpPr>
          <p:cNvPr id="8" name="文本框 7">
            <a:extLst>
              <a:ext uri="{FF2B5EF4-FFF2-40B4-BE49-F238E27FC236}">
                <a16:creationId xmlns:a16="http://schemas.microsoft.com/office/drawing/2014/main" xmlns="" id="{6D93A73A-CEEB-4E6E-B769-DEADEB8AD9D9}"/>
              </a:ext>
            </a:extLst>
          </p:cNvPr>
          <p:cNvSpPr txBox="1"/>
          <p:nvPr/>
        </p:nvSpPr>
        <p:spPr>
          <a:xfrm>
            <a:off x="3131840" y="1977685"/>
            <a:ext cx="5719406" cy="1587614"/>
          </a:xfrm>
          <a:prstGeom prst="rect">
            <a:avLst/>
          </a:prstGeom>
          <a:noFill/>
          <a:ln w="19050">
            <a:solidFill>
              <a:srgbClr val="C00000"/>
            </a:solidFill>
          </a:ln>
        </p:spPr>
        <p:txBody>
          <a:bodyPr wrap="square" rtlCol="0">
            <a:spAutoFit/>
          </a:bodyPr>
          <a:lstStyle/>
          <a:p>
            <a:pPr marL="342900" indent="-342900" algn="just">
              <a:lnSpc>
                <a:spcPct val="150000"/>
              </a:lnSpc>
              <a:buClr>
                <a:srgbClr val="C00000"/>
              </a:buClr>
              <a:buFont typeface="Wingdings" panose="05000000000000000000" pitchFamily="2" charset="2"/>
              <a:buChar char="n"/>
            </a:pPr>
            <a:r>
              <a:rPr lang="zh-CN" altLang="en-US" sz="2200">
                <a:latin typeface="微软雅黑" panose="020B0503020204020204" pitchFamily="34" charset="-122"/>
                <a:ea typeface="微软雅黑" panose="020B0503020204020204" pitchFamily="34" charset="-122"/>
              </a:rPr>
              <a:t>胶体金法的准确性一般在</a:t>
            </a:r>
            <a:r>
              <a:rPr lang="en-US" altLang="zh-CN" sz="2200">
                <a:latin typeface="微软雅黑" panose="020B0503020204020204" pitchFamily="34" charset="-122"/>
                <a:ea typeface="微软雅黑" panose="020B0503020204020204" pitchFamily="34" charset="-122"/>
              </a:rPr>
              <a:t>70%</a:t>
            </a:r>
            <a:r>
              <a:rPr lang="zh-CN" altLang="en-US" sz="2200">
                <a:latin typeface="微软雅黑" panose="020B0503020204020204" pitchFamily="34" charset="-122"/>
                <a:ea typeface="微软雅黑" panose="020B0503020204020204" pitchFamily="34" charset="-122"/>
              </a:rPr>
              <a:t>左右，在病毒载量较低时无法检测到目标病毒，不能作为病毒阴性的诊断标准。</a:t>
            </a:r>
          </a:p>
        </p:txBody>
      </p:sp>
      <p:sp>
        <p:nvSpPr>
          <p:cNvPr id="7" name="文本框 6">
            <a:extLst>
              <a:ext uri="{FF2B5EF4-FFF2-40B4-BE49-F238E27FC236}">
                <a16:creationId xmlns:a16="http://schemas.microsoft.com/office/drawing/2014/main" xmlns="" id="{96CE0CA9-1470-4D49-8EC3-C690F0ADBA0F}"/>
              </a:ext>
            </a:extLst>
          </p:cNvPr>
          <p:cNvSpPr txBox="1"/>
          <p:nvPr/>
        </p:nvSpPr>
        <p:spPr>
          <a:xfrm>
            <a:off x="4856669" y="4444101"/>
            <a:ext cx="4808500" cy="584776"/>
          </a:xfrm>
          <a:prstGeom prst="rect">
            <a:avLst/>
          </a:prstGeom>
          <a:noFill/>
        </p:spPr>
        <p:txBody>
          <a:bodyPr wrap="square" rtlCol="0">
            <a:spAutoFit/>
          </a:bodyPr>
          <a:lstStyle/>
          <a:p>
            <a:r>
              <a:rPr lang="en-US" altLang="zh-CN" sz="1600" i="1">
                <a:latin typeface="Arial" panose="020B0604020202020204" pitchFamily="34" charset="0"/>
                <a:cs typeface="Arial" panose="020B0604020202020204" pitchFamily="34" charset="0"/>
              </a:rPr>
              <a:t>Aron C. et al. J Clin Virol. 2007;39(132)</a:t>
            </a:r>
          </a:p>
          <a:p>
            <a:r>
              <a:rPr lang="en-US" altLang="zh-CN" sz="1600" i="1">
                <a:latin typeface="Arial" panose="020B0604020202020204" pitchFamily="34" charset="0"/>
                <a:cs typeface="Arial" panose="020B0604020202020204" pitchFamily="34" charset="0"/>
              </a:rPr>
              <a:t>Baas C, et al. Euro Surveill. 2013;18(21)</a:t>
            </a:r>
            <a:endParaRPr lang="zh-CN" altLang="en-US" sz="1600" i="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98967072"/>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灯片编号占位符 2">
            <a:extLst>
              <a:ext uri="{FF2B5EF4-FFF2-40B4-BE49-F238E27FC236}">
                <a16:creationId xmlns:a16="http://schemas.microsoft.com/office/drawing/2014/main" xmlns="" id="{A7908F7A-4426-47C6-981A-12A80409B9C2}"/>
              </a:ext>
            </a:extLst>
          </p:cNvPr>
          <p:cNvSpPr>
            <a:spLocks noGrp="1"/>
          </p:cNvSpPr>
          <p:nvPr>
            <p:ph type="sldNum" sz="quarter" idx="12"/>
          </p:nvPr>
        </p:nvSpPr>
        <p:spPr/>
        <p:txBody>
          <a:bodyPr/>
          <a:lstStyle/>
          <a:p>
            <a:fld id="{0C913308-F349-4B6D-A68A-DD1791B4A57B}" type="slidenum">
              <a:rPr lang="zh-CN" altLang="en-US" smtClean="0"/>
              <a:pPr/>
              <a:t>25</a:t>
            </a:fld>
            <a:endParaRPr lang="zh-CN" altLang="en-US"/>
          </a:p>
        </p:txBody>
      </p:sp>
      <p:sp>
        <p:nvSpPr>
          <p:cNvPr id="2" name="标题 1">
            <a:extLst>
              <a:ext uri="{FF2B5EF4-FFF2-40B4-BE49-F238E27FC236}">
                <a16:creationId xmlns:a16="http://schemas.microsoft.com/office/drawing/2014/main" xmlns="" id="{A6F52C3F-48C8-40FB-A44D-683CDC52A113}"/>
              </a:ext>
            </a:extLst>
          </p:cNvPr>
          <p:cNvSpPr>
            <a:spLocks noGrp="1"/>
          </p:cNvSpPr>
          <p:nvPr>
            <p:ph type="title" idx="4294967295"/>
          </p:nvPr>
        </p:nvSpPr>
        <p:spPr>
          <a:xfrm>
            <a:off x="0" y="115491"/>
            <a:ext cx="7956376" cy="685800"/>
          </a:xfrm>
        </p:spPr>
        <p:txBody>
          <a:bodyPr>
            <a:noAutofit/>
          </a:bodyPr>
          <a:lstStyle/>
          <a:p>
            <a:pPr algn="ctr"/>
            <a:r>
              <a:rPr lang="zh-CN" altLang="en-US" sz="3800" dirty="0">
                <a:solidFill>
                  <a:srgbClr val="800000"/>
                </a:solidFill>
                <a:latin typeface="微软雅黑" panose="020B0503020204020204" pitchFamily="34" charset="-122"/>
                <a:ea typeface="微软雅黑" panose="020B0503020204020204" pitchFamily="34" charset="-122"/>
              </a:rPr>
              <a:t>分子诊断是流感病毒诊断的标准</a:t>
            </a:r>
          </a:p>
        </p:txBody>
      </p:sp>
      <p:sp>
        <p:nvSpPr>
          <p:cNvPr id="4" name="内容占位符 3">
            <a:extLst>
              <a:ext uri="{FF2B5EF4-FFF2-40B4-BE49-F238E27FC236}">
                <a16:creationId xmlns:a16="http://schemas.microsoft.com/office/drawing/2014/main" xmlns="" id="{76DCCD1C-9A40-45F5-A25F-201A991229FC}"/>
              </a:ext>
            </a:extLst>
          </p:cNvPr>
          <p:cNvSpPr>
            <a:spLocks noGrp="1"/>
          </p:cNvSpPr>
          <p:nvPr>
            <p:ph sz="quarter" idx="4294967295"/>
          </p:nvPr>
        </p:nvSpPr>
        <p:spPr>
          <a:xfrm>
            <a:off x="323528" y="1221603"/>
            <a:ext cx="8560246" cy="3263503"/>
          </a:xfrm>
        </p:spPr>
        <p:txBody>
          <a:bodyPr>
            <a:normAutofit fontScale="70000" lnSpcReduction="20000"/>
          </a:bodyPr>
          <a:lstStyle/>
          <a:p>
            <a:pPr>
              <a:lnSpc>
                <a:spcPct val="150000"/>
              </a:lnSpc>
              <a:buClr>
                <a:srgbClr val="C00000"/>
              </a:buClr>
              <a:buSzPct val="100000"/>
              <a:buFont typeface="Wingdings" panose="05000000000000000000" pitchFamily="2" charset="2"/>
              <a:buChar char="n"/>
            </a:pPr>
            <a:r>
              <a:rPr lang="zh-CN" altLang="en-US" sz="2200" dirty="0"/>
              <a:t>  </a:t>
            </a:r>
            <a:r>
              <a:rPr lang="zh-CN" altLang="en-US" sz="2400" dirty="0">
                <a:latin typeface="微软雅黑" panose="020B0503020204020204" pitchFamily="34" charset="-122"/>
                <a:ea typeface="微软雅黑" panose="020B0503020204020204" pitchFamily="34" charset="-122"/>
              </a:rPr>
              <a:t>分子诊断是指应用分子生物学方法检测流感病毒基因组（</a:t>
            </a:r>
            <a:r>
              <a:rPr lang="en-US" altLang="zh-CN" sz="2400" dirty="0">
                <a:latin typeface="微软雅黑" panose="020B0503020204020204" pitchFamily="34" charset="-122"/>
                <a:ea typeface="微软雅黑" panose="020B0503020204020204" pitchFamily="34" charset="-122"/>
              </a:rPr>
              <a:t>RNA</a:t>
            </a:r>
            <a:r>
              <a:rPr lang="zh-CN" altLang="en-US" sz="2400" dirty="0">
                <a:latin typeface="微软雅黑" panose="020B0503020204020204" pitchFamily="34" charset="-122"/>
                <a:ea typeface="微软雅黑" panose="020B0503020204020204" pitchFamily="34" charset="-122"/>
              </a:rPr>
              <a:t>）或表达水平（</a:t>
            </a:r>
            <a:r>
              <a:rPr lang="en-US" altLang="zh-CN" sz="2400" dirty="0">
                <a:latin typeface="微软雅黑" panose="020B0503020204020204" pitchFamily="34" charset="-122"/>
                <a:ea typeface="微软雅黑" panose="020B0503020204020204" pitchFamily="34" charset="-122"/>
              </a:rPr>
              <a:t>mRNA</a:t>
            </a:r>
            <a:r>
              <a:rPr lang="zh-CN" altLang="en-US" sz="2400" dirty="0">
                <a:latin typeface="微软雅黑" panose="020B0503020204020204" pitchFamily="34" charset="-122"/>
                <a:ea typeface="微软雅黑" panose="020B0503020204020204" pitchFamily="34" charset="-122"/>
              </a:rPr>
              <a:t>）的变化而做出诊断的技术。</a:t>
            </a:r>
            <a:endParaRPr lang="en-US" altLang="zh-CN" sz="2400" dirty="0">
              <a:latin typeface="微软雅黑" panose="020B0503020204020204" pitchFamily="34" charset="-122"/>
              <a:ea typeface="微软雅黑" panose="020B0503020204020204" pitchFamily="34" charset="-122"/>
            </a:endParaRPr>
          </a:p>
          <a:p>
            <a:pPr marL="730250" indent="-457200">
              <a:lnSpc>
                <a:spcPct val="150000"/>
              </a:lnSpc>
              <a:buClr>
                <a:srgbClr val="C00000"/>
              </a:buClr>
              <a:buSzPct val="100000"/>
              <a:buFont typeface="Arial" panose="020B0604020202020204" pitchFamily="34" charset="0"/>
              <a:buChar char="•"/>
            </a:pPr>
            <a:r>
              <a:rPr lang="zh-CN" altLang="en-US" sz="2400" dirty="0">
                <a:latin typeface="微软雅黑" panose="020B0503020204020204" pitchFamily="34" charset="-122"/>
                <a:ea typeface="微软雅黑" panose="020B0503020204020204" pitchFamily="34" charset="-122"/>
              </a:rPr>
              <a:t>特异性高：检测目标是核酸</a:t>
            </a:r>
            <a:r>
              <a:rPr lang="en-US" altLang="zh-CN" sz="2400" dirty="0">
                <a:latin typeface="微软雅黑" panose="020B0503020204020204" pitchFamily="34" charset="-122"/>
                <a:ea typeface="微软雅黑" panose="020B0503020204020204" pitchFamily="34" charset="-122"/>
              </a:rPr>
              <a:t>/</a:t>
            </a:r>
            <a:r>
              <a:rPr lang="zh-CN" altLang="en-US" sz="2400" dirty="0">
                <a:latin typeface="微软雅黑" panose="020B0503020204020204" pitchFamily="34" charset="-122"/>
                <a:ea typeface="微软雅黑" panose="020B0503020204020204" pitchFamily="34" charset="-122"/>
              </a:rPr>
              <a:t>基因，具有遗传稳定性。</a:t>
            </a:r>
            <a:endParaRPr lang="en-US" altLang="zh-CN" sz="2400" dirty="0">
              <a:latin typeface="微软雅黑" panose="020B0503020204020204" pitchFamily="34" charset="-122"/>
              <a:ea typeface="微软雅黑" panose="020B0503020204020204" pitchFamily="34" charset="-122"/>
            </a:endParaRPr>
          </a:p>
          <a:p>
            <a:pPr marL="730250" indent="-457200">
              <a:lnSpc>
                <a:spcPct val="150000"/>
              </a:lnSpc>
              <a:buClr>
                <a:srgbClr val="C00000"/>
              </a:buClr>
              <a:buSzPct val="100000"/>
              <a:buFont typeface="Arial" panose="020B0604020202020204" pitchFamily="34" charset="0"/>
              <a:buChar char="•"/>
            </a:pPr>
            <a:r>
              <a:rPr lang="zh-CN" altLang="en-US" sz="2400" dirty="0">
                <a:latin typeface="微软雅黑" panose="020B0503020204020204" pitchFamily="34" charset="-122"/>
                <a:ea typeface="微软雅黑" panose="020B0503020204020204" pitchFamily="34" charset="-122"/>
              </a:rPr>
              <a:t>灵敏度高：检测下限可达单拷贝水平。</a:t>
            </a:r>
            <a:endParaRPr lang="en-US" altLang="zh-CN" sz="2400" dirty="0">
              <a:latin typeface="微软雅黑" panose="020B0503020204020204" pitchFamily="34" charset="-122"/>
              <a:ea typeface="微软雅黑" panose="020B0503020204020204" pitchFamily="34" charset="-122"/>
            </a:endParaRPr>
          </a:p>
          <a:p>
            <a:pPr marL="730250" indent="-457200">
              <a:lnSpc>
                <a:spcPct val="150000"/>
              </a:lnSpc>
              <a:buClr>
                <a:srgbClr val="C00000"/>
              </a:buClr>
              <a:buSzPct val="100000"/>
              <a:buFont typeface="Arial" panose="020B0604020202020204" pitchFamily="34" charset="0"/>
              <a:buChar char="•"/>
            </a:pPr>
            <a:r>
              <a:rPr lang="zh-CN" altLang="en-US" sz="2400" dirty="0">
                <a:latin typeface="微软雅黑" panose="020B0503020204020204" pitchFamily="34" charset="-122"/>
                <a:ea typeface="微软雅黑" panose="020B0503020204020204" pitchFamily="34" charset="-122"/>
              </a:rPr>
              <a:t>适用范围广：适用于各种类型的样本。</a:t>
            </a:r>
            <a:endParaRPr lang="en-US" altLang="zh-CN" sz="2400" dirty="0">
              <a:latin typeface="微软雅黑" panose="020B0503020204020204" pitchFamily="34" charset="-122"/>
              <a:ea typeface="微软雅黑" panose="020B0503020204020204" pitchFamily="34" charset="-122"/>
            </a:endParaRPr>
          </a:p>
          <a:p>
            <a:pPr marL="730250" indent="-457200">
              <a:lnSpc>
                <a:spcPct val="150000"/>
              </a:lnSpc>
              <a:buClr>
                <a:srgbClr val="C00000"/>
              </a:buClr>
              <a:buSzPct val="100000"/>
              <a:buFont typeface="Arial" panose="020B0604020202020204" pitchFamily="34" charset="0"/>
              <a:buChar char="•"/>
            </a:pPr>
            <a:r>
              <a:rPr lang="zh-CN" altLang="en-US" sz="2400" dirty="0">
                <a:latin typeface="微软雅黑" panose="020B0503020204020204" pitchFamily="34" charset="-122"/>
                <a:ea typeface="微软雅黑" panose="020B0503020204020204" pitchFamily="34" charset="-122"/>
              </a:rPr>
              <a:t>操作简单：容易标准化，自动化。</a:t>
            </a:r>
            <a:endParaRPr lang="en-US" altLang="zh-CN" sz="2400" dirty="0">
              <a:latin typeface="微软雅黑" panose="020B0503020204020204" pitchFamily="34" charset="-122"/>
              <a:ea typeface="微软雅黑" panose="020B0503020204020204" pitchFamily="34" charset="-122"/>
            </a:endParaRPr>
          </a:p>
          <a:p>
            <a:pPr lvl="0">
              <a:lnSpc>
                <a:spcPct val="150000"/>
              </a:lnSpc>
              <a:buClr>
                <a:srgbClr val="C00000"/>
              </a:buClr>
              <a:buSzPct val="100000"/>
              <a:buFont typeface="Wingdings" panose="05000000000000000000" pitchFamily="2" charset="2"/>
              <a:buChar char="n"/>
            </a:pPr>
            <a:r>
              <a:rPr lang="zh-CN" altLang="en-US" sz="2400" dirty="0">
                <a:latin typeface="微软雅黑" panose="020B0503020204020204" pitchFamily="34" charset="-122"/>
                <a:ea typeface="微软雅黑" panose="020B0503020204020204" pitchFamily="34" charset="-122"/>
              </a:rPr>
              <a:t>  分子诊断是当前流感临床诊断技术常用技术，是病原诊断技术的发展方向。</a:t>
            </a:r>
            <a:endParaRPr lang="en-US" altLang="zh-CN" sz="2400" dirty="0">
              <a:latin typeface="微软雅黑" panose="020B0503020204020204" pitchFamily="34" charset="-122"/>
              <a:ea typeface="微软雅黑" panose="020B0503020204020204" pitchFamily="34" charset="-122"/>
            </a:endParaRPr>
          </a:p>
          <a:p>
            <a:pPr marL="730250" indent="-457200">
              <a:lnSpc>
                <a:spcPct val="150000"/>
              </a:lnSpc>
              <a:buClr>
                <a:srgbClr val="C00000"/>
              </a:buClr>
              <a:buSzPct val="100000"/>
              <a:buFont typeface="Arial" panose="020B0604020202020204" pitchFamily="34" charset="0"/>
              <a:buChar char="•"/>
            </a:pPr>
            <a:endParaRPr lang="en-US" altLang="zh-CN" sz="2200" dirty="0"/>
          </a:p>
        </p:txBody>
      </p:sp>
      <p:sp>
        <p:nvSpPr>
          <p:cNvPr id="3" name="AutoShape 2" descr="https://timgsa.baidu.com/timg?image&amp;quality=80&amp;size=b9999_10000&amp;sec=1508995967239&amp;di=e621018b0bf8166eace0fb4de784bef8&amp;imgtype=0&amp;src=http%3A%2F%2Fimgsrc.baidu.com%2Fimgad%2Fpic%2Fitem%2F0dd7912397dda144e6e34e46b8b7d0a20df4865f.jpg">
            <a:extLst>
              <a:ext uri="{FF2B5EF4-FFF2-40B4-BE49-F238E27FC236}">
                <a16:creationId xmlns:a16="http://schemas.microsoft.com/office/drawing/2014/main" xmlns="" id="{2F134B83-7FC3-43AC-82AE-BD7C57636AD5}"/>
              </a:ext>
            </a:extLst>
          </p:cNvPr>
          <p:cNvSpPr>
            <a:spLocks noChangeAspect="1" noChangeArrowheads="1"/>
          </p:cNvSpPr>
          <p:nvPr/>
        </p:nvSpPr>
        <p:spPr bwMode="auto">
          <a:xfrm>
            <a:off x="4419600" y="2457450"/>
            <a:ext cx="3048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Tree>
    <p:extLst>
      <p:ext uri="{BB962C8B-B14F-4D97-AF65-F5344CB8AC3E}">
        <p14:creationId xmlns:p14="http://schemas.microsoft.com/office/powerpoint/2010/main" val="721278784"/>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C954C7B9-2A31-47D7-99C1-568EA8274E17}" type="slidenum">
              <a:rPr lang="en-US" altLang="zh-CN" smtClean="0"/>
              <a:pPr/>
              <a:t>26</a:t>
            </a:fld>
            <a:endParaRPr lang="en-US" altLang="zh-CN"/>
          </a:p>
        </p:txBody>
      </p:sp>
      <p:sp>
        <p:nvSpPr>
          <p:cNvPr id="3" name="矩形 2"/>
          <p:cNvSpPr/>
          <p:nvPr/>
        </p:nvSpPr>
        <p:spPr>
          <a:xfrm>
            <a:off x="539552" y="1884315"/>
            <a:ext cx="8172400" cy="1138773"/>
          </a:xfrm>
          <a:prstGeom prst="rect">
            <a:avLst/>
          </a:prstGeom>
        </p:spPr>
        <p:txBody>
          <a:bodyPr wrap="square">
            <a:spAutoFit/>
          </a:bodyPr>
          <a:lstStyle/>
          <a:p>
            <a:pPr algn="ctr">
              <a:lnSpc>
                <a:spcPct val="150000"/>
              </a:lnSpc>
              <a:buClr>
                <a:srgbClr val="A60000"/>
              </a:buClr>
              <a:buSzPct val="80000"/>
            </a:pPr>
            <a:r>
              <a:rPr lang="zh-CN" altLang="en-US" sz="4800" dirty="0" smtClean="0">
                <a:solidFill>
                  <a:srgbClr val="A80000"/>
                </a:solidFill>
                <a:latin typeface="+mj-lt"/>
                <a:ea typeface="微软雅黑" pitchFamily="34" charset="-122"/>
                <a:cs typeface="+mj-cs"/>
                <a:sym typeface="Arial" pitchFamily="34" charset="0"/>
              </a:rPr>
              <a:t>流感的治疗</a:t>
            </a:r>
            <a:endParaRPr lang="en-US" altLang="zh-CN" sz="4800" dirty="0">
              <a:solidFill>
                <a:srgbClr val="A80000"/>
              </a:solidFill>
              <a:latin typeface="+mj-lt"/>
              <a:ea typeface="微软雅黑" pitchFamily="34" charset="-122"/>
              <a:cs typeface="+mj-cs"/>
              <a:sym typeface="Arial" pitchFamily="34" charset="0"/>
            </a:endParaRPr>
          </a:p>
        </p:txBody>
      </p:sp>
    </p:spTree>
    <p:extLst>
      <p:ext uri="{BB962C8B-B14F-4D97-AF65-F5344CB8AC3E}">
        <p14:creationId xmlns:p14="http://schemas.microsoft.com/office/powerpoint/2010/main" val="19663176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79512" y="1167598"/>
            <a:ext cx="8712968" cy="3760004"/>
          </a:xfrm>
          <a:prstGeom prst="rect">
            <a:avLst/>
          </a:prstGeom>
        </p:spPr>
        <p:txBody>
          <a:bodyPr wrap="square">
            <a:spAutoFit/>
          </a:bodyPr>
          <a:lstStyle/>
          <a:p>
            <a:pPr>
              <a:lnSpc>
                <a:spcPct val="150000"/>
              </a:lnSpc>
            </a:pPr>
            <a:r>
              <a:rPr lang="en-US" altLang="zh-CN" sz="2000" dirty="0" smtClean="0">
                <a:solidFill>
                  <a:srgbClr val="800000"/>
                </a:solidFill>
                <a:latin typeface="黑体"/>
                <a:ea typeface="黑体"/>
                <a:cs typeface="黑体"/>
              </a:rPr>
              <a:t>1.</a:t>
            </a:r>
            <a:r>
              <a:rPr lang="zh-CN" altLang="en-US" sz="2000" dirty="0" smtClean="0">
                <a:solidFill>
                  <a:srgbClr val="800000"/>
                </a:solidFill>
                <a:latin typeface="黑体"/>
                <a:ea typeface="黑体"/>
                <a:cs typeface="黑体"/>
              </a:rPr>
              <a:t>轻症</a:t>
            </a:r>
            <a:r>
              <a:rPr lang="zh-CN" altLang="en-US" sz="2000" dirty="0" smtClean="0">
                <a:latin typeface="黑体"/>
                <a:ea typeface="黑体"/>
                <a:cs typeface="黑体"/>
              </a:rPr>
              <a:t>：</a:t>
            </a:r>
            <a:r>
              <a:rPr lang="zh-CN" altLang="en-US" sz="2000" dirty="0">
                <a:latin typeface="黑体"/>
                <a:ea typeface="黑体"/>
                <a:cs typeface="黑体"/>
              </a:rPr>
              <a:t>可以不应用抗流感</a:t>
            </a:r>
            <a:r>
              <a:rPr lang="zh-CN" altLang="en-US" sz="2000" dirty="0" smtClean="0">
                <a:latin typeface="黑体"/>
                <a:ea typeface="黑体"/>
                <a:cs typeface="黑体"/>
              </a:rPr>
              <a:t>病毒的药物治疗，居家隔离，充分休息，多饮水</a:t>
            </a:r>
            <a:r>
              <a:rPr lang="zh-CN" altLang="en-US" sz="2000" dirty="0">
                <a:latin typeface="黑体"/>
                <a:ea typeface="黑体"/>
                <a:cs typeface="黑体"/>
              </a:rPr>
              <a:t>，</a:t>
            </a:r>
            <a:r>
              <a:rPr lang="zh-CN" altLang="en-US" sz="2000" dirty="0" smtClean="0">
                <a:latin typeface="黑体"/>
                <a:ea typeface="黑体"/>
                <a:cs typeface="黑体"/>
              </a:rPr>
              <a:t>保持房间通风，和其他家庭成员接触时或外出佩戴口罩，饮食应当易于消化和富有营养。密切观察病情变化，尤其是儿童和老年患者。</a:t>
            </a:r>
          </a:p>
          <a:p>
            <a:pPr>
              <a:lnSpc>
                <a:spcPct val="150000"/>
              </a:lnSpc>
            </a:pPr>
            <a:r>
              <a:rPr lang="zh-CN" altLang="zh-CN" sz="2000" dirty="0" smtClean="0">
                <a:latin typeface="黑体"/>
                <a:ea typeface="黑体"/>
                <a:cs typeface="黑体"/>
              </a:rPr>
              <a:t>2</a:t>
            </a:r>
            <a:r>
              <a:rPr lang="en-US" altLang="zh-CN" sz="2000" dirty="0" smtClean="0">
                <a:solidFill>
                  <a:srgbClr val="800000"/>
                </a:solidFill>
                <a:latin typeface="黑体"/>
                <a:ea typeface="黑体"/>
                <a:cs typeface="黑体"/>
              </a:rPr>
              <a:t>.</a:t>
            </a:r>
            <a:r>
              <a:rPr lang="zh-CN" altLang="en-US" sz="2000" dirty="0">
                <a:solidFill>
                  <a:srgbClr val="800000"/>
                </a:solidFill>
                <a:latin typeface="黑体"/>
                <a:ea typeface="黑体"/>
                <a:cs typeface="黑体"/>
              </a:rPr>
              <a:t>流感病毒感染高危人群</a:t>
            </a:r>
            <a:r>
              <a:rPr lang="zh-CN" altLang="en-US" sz="2000" dirty="0">
                <a:latin typeface="黑体"/>
                <a:ea typeface="黑体"/>
                <a:cs typeface="黑体"/>
              </a:rPr>
              <a:t>容易引发重症流感</a:t>
            </a:r>
            <a:r>
              <a:rPr lang="zh-CN" altLang="en-US" sz="2000" dirty="0" smtClean="0">
                <a:latin typeface="黑体"/>
                <a:ea typeface="黑体"/>
                <a:cs typeface="黑体"/>
              </a:rPr>
              <a:t>，尽早抗病毒治疗可减轻</a:t>
            </a:r>
            <a:r>
              <a:rPr lang="zh-CN" altLang="en-US" sz="2000" dirty="0">
                <a:latin typeface="黑体"/>
                <a:ea typeface="黑体"/>
                <a:cs typeface="黑体"/>
              </a:rPr>
              <a:t>症状， 减少并发症</a:t>
            </a:r>
            <a:r>
              <a:rPr lang="zh-CN" altLang="en-US" sz="2000" dirty="0" smtClean="0">
                <a:latin typeface="黑体"/>
                <a:ea typeface="黑体"/>
                <a:cs typeface="黑体"/>
              </a:rPr>
              <a:t>，缩</a:t>
            </a:r>
            <a:r>
              <a:rPr lang="zh-CN" altLang="en-US" sz="2000" dirty="0">
                <a:latin typeface="黑体"/>
                <a:ea typeface="黑体"/>
                <a:cs typeface="黑体"/>
              </a:rPr>
              <a:t>短病程</a:t>
            </a:r>
            <a:r>
              <a:rPr lang="zh-CN" altLang="en-US" sz="2000" dirty="0" smtClean="0">
                <a:latin typeface="黑体"/>
                <a:ea typeface="黑体"/>
                <a:cs typeface="黑体"/>
              </a:rPr>
              <a:t>，降</a:t>
            </a:r>
            <a:r>
              <a:rPr lang="zh-CN" altLang="en-US" sz="2000" dirty="0">
                <a:latin typeface="黑体"/>
                <a:ea typeface="黑体"/>
                <a:cs typeface="黑体"/>
              </a:rPr>
              <a:t>低病死率。</a:t>
            </a:r>
          </a:p>
          <a:p>
            <a:pPr>
              <a:lnSpc>
                <a:spcPct val="150000"/>
              </a:lnSpc>
            </a:pPr>
            <a:r>
              <a:rPr lang="en-US" altLang="zh-CN" sz="2000" dirty="0" smtClean="0">
                <a:latin typeface="黑体"/>
                <a:ea typeface="黑体"/>
                <a:cs typeface="黑体"/>
              </a:rPr>
              <a:t>3.</a:t>
            </a:r>
            <a:r>
              <a:rPr lang="zh-CN" altLang="en-US" sz="2000" dirty="0">
                <a:solidFill>
                  <a:srgbClr val="800000"/>
                </a:solidFill>
                <a:latin typeface="黑体"/>
                <a:ea typeface="黑体"/>
                <a:cs typeface="黑体"/>
              </a:rPr>
              <a:t>避免盲目或不恰当使用抗菌药物</a:t>
            </a:r>
            <a:r>
              <a:rPr lang="zh-CN" altLang="en-US" sz="2000" dirty="0" smtClean="0">
                <a:solidFill>
                  <a:srgbClr val="800000"/>
                </a:solidFill>
                <a:latin typeface="黑体"/>
                <a:ea typeface="黑体"/>
                <a:cs typeface="黑体"/>
              </a:rPr>
              <a:t>。</a:t>
            </a:r>
          </a:p>
          <a:p>
            <a:pPr>
              <a:lnSpc>
                <a:spcPct val="150000"/>
              </a:lnSpc>
            </a:pPr>
            <a:r>
              <a:rPr lang="en-US" altLang="zh-CN" sz="2000" dirty="0" smtClean="0">
                <a:latin typeface="黑体"/>
                <a:ea typeface="黑体"/>
                <a:cs typeface="黑体"/>
              </a:rPr>
              <a:t>4.</a:t>
            </a:r>
            <a:r>
              <a:rPr lang="zh-CN" altLang="en-US" sz="2000" dirty="0">
                <a:solidFill>
                  <a:srgbClr val="800000"/>
                </a:solidFill>
                <a:latin typeface="黑体"/>
                <a:ea typeface="黑体"/>
                <a:cs typeface="黑体"/>
              </a:rPr>
              <a:t>合理选用退热药物</a:t>
            </a:r>
            <a:r>
              <a:rPr lang="zh-CN" altLang="en-US" sz="2000" dirty="0" smtClean="0">
                <a:solidFill>
                  <a:srgbClr val="800000"/>
                </a:solidFill>
                <a:latin typeface="黑体"/>
                <a:ea typeface="黑体"/>
                <a:cs typeface="黑体"/>
              </a:rPr>
              <a:t>，</a:t>
            </a:r>
            <a:r>
              <a:rPr lang="zh-CN" altLang="en-US" sz="2000" dirty="0" smtClean="0">
                <a:latin typeface="黑体"/>
                <a:ea typeface="黑体"/>
                <a:cs typeface="黑体"/>
              </a:rPr>
              <a:t>儿童忌用阿司匹林或含阿司匹林药物以及</a:t>
            </a:r>
            <a:r>
              <a:rPr lang="zh-CN" altLang="en-US" sz="2000" dirty="0">
                <a:latin typeface="黑体"/>
                <a:ea typeface="黑体"/>
                <a:cs typeface="黑体"/>
              </a:rPr>
              <a:t>其他水杨酸制剂。辨证使用中医药</a:t>
            </a:r>
            <a:r>
              <a:rPr lang="zh-CN" altLang="en-US" sz="2000" dirty="0" smtClean="0">
                <a:latin typeface="黑体"/>
                <a:ea typeface="黑体"/>
                <a:cs typeface="黑体"/>
              </a:rPr>
              <a:t>。</a:t>
            </a:r>
            <a:endParaRPr lang="zh-CN" altLang="en-US" sz="2000" dirty="0">
              <a:latin typeface="黑体"/>
              <a:ea typeface="黑体"/>
              <a:cs typeface="黑体"/>
            </a:endParaRPr>
          </a:p>
        </p:txBody>
      </p:sp>
      <p:sp>
        <p:nvSpPr>
          <p:cNvPr id="3" name="文本框 2"/>
          <p:cNvSpPr txBox="1"/>
          <p:nvPr/>
        </p:nvSpPr>
        <p:spPr>
          <a:xfrm>
            <a:off x="1043608" y="249492"/>
            <a:ext cx="6192688" cy="707886"/>
          </a:xfrm>
          <a:prstGeom prst="rect">
            <a:avLst/>
          </a:prstGeom>
          <a:noFill/>
        </p:spPr>
        <p:txBody>
          <a:bodyPr wrap="square" rtlCol="0">
            <a:spAutoFit/>
          </a:bodyPr>
          <a:lstStyle/>
          <a:p>
            <a:pPr algn="ctr"/>
            <a:r>
              <a:rPr kumimoji="1" lang="zh-CN" altLang="en-US" sz="4000" dirty="0" smtClean="0">
                <a:solidFill>
                  <a:srgbClr val="800000"/>
                </a:solidFill>
                <a:latin typeface="黑体"/>
                <a:ea typeface="黑体"/>
                <a:cs typeface="黑体"/>
              </a:rPr>
              <a:t>流感的治疗原则</a:t>
            </a:r>
            <a:endParaRPr kumimoji="1" lang="zh-CN" altLang="en-US" sz="4000" dirty="0">
              <a:solidFill>
                <a:srgbClr val="800000"/>
              </a:solidFill>
              <a:latin typeface="黑体"/>
              <a:ea typeface="黑体"/>
              <a:cs typeface="黑体"/>
            </a:endParaRPr>
          </a:p>
        </p:txBody>
      </p:sp>
    </p:spTree>
    <p:extLst>
      <p:ext uri="{BB962C8B-B14F-4D97-AF65-F5344CB8AC3E}">
        <p14:creationId xmlns:p14="http://schemas.microsoft.com/office/powerpoint/2010/main" val="37986336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113592"/>
            <a:ext cx="9144000" cy="3625608"/>
          </a:xfrm>
          <a:prstGeom prst="rect">
            <a:avLst/>
          </a:prstGeom>
        </p:spPr>
        <p:txBody>
          <a:bodyPr wrap="square">
            <a:spAutoFit/>
          </a:bodyPr>
          <a:lstStyle/>
          <a:p>
            <a:pPr>
              <a:lnSpc>
                <a:spcPct val="120000"/>
              </a:lnSpc>
            </a:pPr>
            <a:r>
              <a:rPr lang="zh-CN" altLang="en-US" sz="2400" dirty="0" smtClean="0">
                <a:solidFill>
                  <a:srgbClr val="800000"/>
                </a:solidFill>
                <a:latin typeface="微软雅黑"/>
                <a:ea typeface="微软雅黑"/>
                <a:cs typeface="微软雅黑"/>
              </a:rPr>
              <a:t>（</a:t>
            </a:r>
            <a:r>
              <a:rPr lang="en-US" altLang="zh-CN" sz="2400" dirty="0" smtClean="0">
                <a:solidFill>
                  <a:srgbClr val="800000"/>
                </a:solidFill>
                <a:latin typeface="微软雅黑"/>
                <a:ea typeface="微软雅黑"/>
                <a:cs typeface="微软雅黑"/>
              </a:rPr>
              <a:t>1</a:t>
            </a:r>
            <a:r>
              <a:rPr lang="zh-CN" altLang="en-US" sz="2400" dirty="0" smtClean="0">
                <a:solidFill>
                  <a:srgbClr val="800000"/>
                </a:solidFill>
                <a:latin typeface="微软雅黑"/>
                <a:ea typeface="微软雅黑"/>
                <a:cs typeface="微软雅黑"/>
              </a:rPr>
              <a:t>）神经氨酸酶抑制剂</a:t>
            </a:r>
            <a:endParaRPr lang="en-US" altLang="zh-CN" sz="2400" dirty="0">
              <a:latin typeface="微软雅黑"/>
              <a:ea typeface="微软雅黑"/>
              <a:cs typeface="微软雅黑"/>
            </a:endParaRPr>
          </a:p>
          <a:p>
            <a:pPr marL="342900" indent="-342900">
              <a:lnSpc>
                <a:spcPct val="120000"/>
              </a:lnSpc>
              <a:buClr>
                <a:srgbClr val="800000"/>
              </a:buClr>
              <a:buSzPct val="70000"/>
              <a:buFont typeface="Wingdings" charset="2"/>
              <a:buChar char="Ø"/>
            </a:pPr>
            <a:r>
              <a:rPr lang="zh-CN" altLang="en-US" sz="2000" dirty="0" smtClean="0">
                <a:latin typeface="微软雅黑"/>
                <a:ea typeface="微软雅黑"/>
                <a:cs typeface="微软雅黑"/>
              </a:rPr>
              <a:t>奥</a:t>
            </a:r>
            <a:r>
              <a:rPr lang="zh-CN" altLang="en-US" sz="2000" dirty="0">
                <a:latin typeface="微软雅黑"/>
                <a:ea typeface="微软雅黑"/>
                <a:cs typeface="微软雅黑"/>
              </a:rPr>
              <a:t>司他韦（胶囊</a:t>
            </a:r>
            <a:r>
              <a:rPr lang="en-US" altLang="zh-CN" sz="2000" dirty="0">
                <a:latin typeface="微软雅黑"/>
                <a:ea typeface="微软雅黑"/>
                <a:cs typeface="微软雅黑"/>
              </a:rPr>
              <a:t>/</a:t>
            </a:r>
            <a:r>
              <a:rPr lang="zh-CN" altLang="en-US" sz="2000" dirty="0">
                <a:latin typeface="微软雅黑"/>
                <a:ea typeface="微软雅黑"/>
                <a:cs typeface="微软雅黑"/>
              </a:rPr>
              <a:t>颗粒）：成人剂量每</a:t>
            </a:r>
            <a:r>
              <a:rPr lang="zh-CN" altLang="en-US" sz="2000" dirty="0" smtClean="0">
                <a:latin typeface="微软雅黑"/>
                <a:ea typeface="微软雅黑"/>
                <a:cs typeface="微软雅黑"/>
              </a:rPr>
              <a:t>次</a:t>
            </a:r>
            <a:r>
              <a:rPr lang="en-US" altLang="zh-CN" sz="2000" dirty="0" smtClean="0">
                <a:latin typeface="微软雅黑"/>
                <a:ea typeface="微软雅黑"/>
                <a:cs typeface="微软雅黑"/>
              </a:rPr>
              <a:t>75mg</a:t>
            </a:r>
            <a:r>
              <a:rPr lang="zh-CN" altLang="en-US" sz="2000" dirty="0">
                <a:latin typeface="微软雅黑"/>
                <a:ea typeface="微软雅黑"/>
                <a:cs typeface="微软雅黑"/>
              </a:rPr>
              <a:t>， 每</a:t>
            </a:r>
            <a:r>
              <a:rPr lang="zh-CN" altLang="en-US" sz="2000" dirty="0" smtClean="0">
                <a:latin typeface="微软雅黑"/>
                <a:ea typeface="微软雅黑"/>
                <a:cs typeface="微软雅黑"/>
              </a:rPr>
              <a:t>日</a:t>
            </a:r>
            <a:r>
              <a:rPr lang="en-US" altLang="zh-CN" sz="2000" dirty="0" smtClean="0">
                <a:latin typeface="微软雅黑"/>
                <a:ea typeface="微软雅黑"/>
                <a:cs typeface="微软雅黑"/>
              </a:rPr>
              <a:t>2 </a:t>
            </a:r>
            <a:r>
              <a:rPr lang="zh-CN" altLang="en-US" sz="2000" dirty="0">
                <a:latin typeface="微软雅黑"/>
                <a:ea typeface="微软雅黑"/>
                <a:cs typeface="微软雅黑"/>
              </a:rPr>
              <a:t>次</a:t>
            </a:r>
            <a:r>
              <a:rPr lang="zh-CN" altLang="en-US" sz="2000" dirty="0" smtClean="0">
                <a:latin typeface="微软雅黑"/>
                <a:ea typeface="微软雅黑"/>
                <a:cs typeface="微软雅黑"/>
              </a:rPr>
              <a:t>。儿童根据体重调整剂量</a:t>
            </a:r>
            <a:endParaRPr lang="zh-CN" altLang="en-US" sz="2000" dirty="0">
              <a:latin typeface="微软雅黑"/>
              <a:ea typeface="微软雅黑"/>
              <a:cs typeface="微软雅黑"/>
            </a:endParaRPr>
          </a:p>
          <a:p>
            <a:pPr marL="342900" indent="-342900">
              <a:lnSpc>
                <a:spcPct val="120000"/>
              </a:lnSpc>
              <a:buClr>
                <a:srgbClr val="800000"/>
              </a:buClr>
              <a:buSzPct val="70000"/>
              <a:buFont typeface="Wingdings" charset="2"/>
              <a:buChar char="Ø"/>
            </a:pPr>
            <a:r>
              <a:rPr lang="zh-CN" altLang="en-US" sz="2000" dirty="0" smtClean="0">
                <a:latin typeface="微软雅黑"/>
                <a:ea typeface="微软雅黑"/>
                <a:cs typeface="微软雅黑"/>
              </a:rPr>
              <a:t>扎那米韦</a:t>
            </a:r>
            <a:r>
              <a:rPr lang="zh-CN" altLang="en-US" sz="2000" dirty="0">
                <a:latin typeface="微软雅黑"/>
                <a:ea typeface="微软雅黑"/>
                <a:cs typeface="微软雅黑"/>
              </a:rPr>
              <a:t>（</a:t>
            </a:r>
            <a:r>
              <a:rPr lang="zh-CN" altLang="en-US" sz="2000" dirty="0" smtClean="0">
                <a:latin typeface="微软雅黑"/>
                <a:ea typeface="微软雅黑"/>
                <a:cs typeface="微软雅黑"/>
              </a:rPr>
              <a:t>吸入喷雾剂）：适用于成人及 </a:t>
            </a:r>
            <a:r>
              <a:rPr lang="en-US" altLang="zh-CN" sz="2000" dirty="0">
                <a:latin typeface="微软雅黑"/>
                <a:ea typeface="微软雅黑"/>
                <a:cs typeface="微软雅黑"/>
              </a:rPr>
              <a:t>7 </a:t>
            </a:r>
            <a:r>
              <a:rPr lang="zh-CN" altLang="en-US" sz="2000" dirty="0">
                <a:latin typeface="微软雅黑"/>
                <a:ea typeface="微软雅黑"/>
                <a:cs typeface="微软雅黑"/>
              </a:rPr>
              <a:t>岁以上青少年， 用法：每次 </a:t>
            </a:r>
            <a:r>
              <a:rPr lang="en-US" altLang="zh-CN" sz="2000" dirty="0">
                <a:latin typeface="微软雅黑"/>
                <a:ea typeface="微软雅黑"/>
                <a:cs typeface="微软雅黑"/>
              </a:rPr>
              <a:t>10mg</a:t>
            </a:r>
            <a:r>
              <a:rPr lang="zh-CN" altLang="en-US" sz="2000" dirty="0">
                <a:latin typeface="微软雅黑"/>
                <a:ea typeface="微软雅黑"/>
                <a:cs typeface="微软雅黑"/>
              </a:rPr>
              <a:t>， 每天 </a:t>
            </a:r>
            <a:r>
              <a:rPr lang="en-US" altLang="zh-CN" sz="2000" dirty="0">
                <a:latin typeface="微软雅黑"/>
                <a:ea typeface="微软雅黑"/>
                <a:cs typeface="微软雅黑"/>
              </a:rPr>
              <a:t>2 </a:t>
            </a:r>
            <a:r>
              <a:rPr lang="zh-CN" altLang="en-US" sz="2000" dirty="0">
                <a:latin typeface="微软雅黑"/>
                <a:ea typeface="微软雅黑"/>
                <a:cs typeface="微软雅黑"/>
              </a:rPr>
              <a:t>次（间隔 </a:t>
            </a:r>
            <a:r>
              <a:rPr lang="en-US" altLang="zh-CN" sz="2000" dirty="0">
                <a:latin typeface="微软雅黑"/>
                <a:ea typeface="微软雅黑"/>
                <a:cs typeface="微软雅黑"/>
              </a:rPr>
              <a:t>12 </a:t>
            </a:r>
            <a:r>
              <a:rPr lang="zh-CN" altLang="en-US" sz="2000" dirty="0" smtClean="0">
                <a:latin typeface="微软雅黑"/>
                <a:ea typeface="微软雅黑"/>
                <a:cs typeface="微软雅黑"/>
              </a:rPr>
              <a:t>小时），疗</a:t>
            </a:r>
            <a:r>
              <a:rPr lang="zh-CN" altLang="en-US" sz="2000" dirty="0">
                <a:latin typeface="微软雅黑"/>
                <a:ea typeface="微软雅黑"/>
                <a:cs typeface="微软雅黑"/>
              </a:rPr>
              <a:t>程 </a:t>
            </a:r>
            <a:r>
              <a:rPr lang="en-US" altLang="zh-CN" sz="2000" dirty="0">
                <a:latin typeface="微软雅黑"/>
                <a:ea typeface="微软雅黑"/>
                <a:cs typeface="微软雅黑"/>
              </a:rPr>
              <a:t>5 </a:t>
            </a:r>
            <a:r>
              <a:rPr lang="zh-CN" altLang="en-US" sz="2000" dirty="0">
                <a:latin typeface="微软雅黑"/>
                <a:ea typeface="微软雅黑"/>
                <a:cs typeface="微软雅黑"/>
              </a:rPr>
              <a:t>天</a:t>
            </a:r>
            <a:r>
              <a:rPr lang="zh-CN" altLang="en-US" sz="2000" dirty="0" smtClean="0">
                <a:latin typeface="微软雅黑"/>
                <a:ea typeface="微软雅黑"/>
                <a:cs typeface="微软雅黑"/>
              </a:rPr>
              <a:t>。</a:t>
            </a:r>
            <a:endParaRPr lang="en-US" altLang="zh-CN" sz="2000" dirty="0" smtClean="0">
              <a:latin typeface="微软雅黑"/>
              <a:ea typeface="微软雅黑"/>
              <a:cs typeface="微软雅黑"/>
            </a:endParaRPr>
          </a:p>
          <a:p>
            <a:pPr marL="342900" indent="-342900">
              <a:lnSpc>
                <a:spcPct val="120000"/>
              </a:lnSpc>
              <a:buClr>
                <a:srgbClr val="800000"/>
              </a:buClr>
              <a:buSzPct val="70000"/>
              <a:buFont typeface="Wingdings" charset="2"/>
              <a:buChar char="Ø"/>
            </a:pPr>
            <a:r>
              <a:rPr lang="zh-CN" altLang="en-US" sz="2000" dirty="0" smtClean="0">
                <a:latin typeface="微软雅黑"/>
                <a:ea typeface="微软雅黑"/>
                <a:cs typeface="微软雅黑"/>
              </a:rPr>
              <a:t>帕拉米韦</a:t>
            </a:r>
            <a:r>
              <a:rPr lang="zh-CN" altLang="en-US" sz="2000" dirty="0" smtClean="0">
                <a:latin typeface="微软雅黑"/>
                <a:ea typeface="微软雅黑"/>
                <a:cs typeface="微软雅黑"/>
              </a:rPr>
              <a:t>（注射剂）</a:t>
            </a:r>
            <a:r>
              <a:rPr lang="zh-CN" altLang="en-US" sz="2000" dirty="0" smtClean="0">
                <a:latin typeface="微软雅黑"/>
                <a:ea typeface="微软雅黑"/>
                <a:cs typeface="微软雅黑"/>
              </a:rPr>
              <a:t>：</a:t>
            </a:r>
            <a:r>
              <a:rPr lang="zh-CN" altLang="en-US" sz="2000" dirty="0">
                <a:latin typeface="微软雅黑"/>
                <a:ea typeface="微软雅黑"/>
                <a:cs typeface="微软雅黑"/>
              </a:rPr>
              <a:t>成人用量为 </a:t>
            </a:r>
            <a:r>
              <a:rPr lang="en-US" altLang="zh-CN" sz="2000" dirty="0">
                <a:latin typeface="微软雅黑"/>
                <a:ea typeface="微软雅黑"/>
                <a:cs typeface="微软雅黑"/>
              </a:rPr>
              <a:t>300</a:t>
            </a:r>
            <a:r>
              <a:rPr lang="zh-CN" altLang="en-US" sz="2000" dirty="0">
                <a:latin typeface="微软雅黑"/>
                <a:ea typeface="微软雅黑"/>
                <a:cs typeface="微软雅黑"/>
              </a:rPr>
              <a:t>～</a:t>
            </a:r>
            <a:r>
              <a:rPr lang="en-US" altLang="zh-CN" sz="2000" dirty="0">
                <a:latin typeface="微软雅黑"/>
                <a:ea typeface="微软雅黑"/>
                <a:cs typeface="微软雅黑"/>
              </a:rPr>
              <a:t>600mg</a:t>
            </a:r>
            <a:r>
              <a:rPr lang="zh-CN" altLang="en-US" sz="2000" dirty="0">
                <a:latin typeface="微软雅黑"/>
                <a:ea typeface="微软雅黑"/>
                <a:cs typeface="微软雅黑"/>
              </a:rPr>
              <a:t>， </a:t>
            </a:r>
            <a:r>
              <a:rPr lang="zh-CN" altLang="en-US" sz="2000" dirty="0" smtClean="0">
                <a:latin typeface="微软雅黑"/>
                <a:ea typeface="微软雅黑"/>
                <a:cs typeface="微软雅黑"/>
              </a:rPr>
              <a:t>每</a:t>
            </a:r>
            <a:r>
              <a:rPr lang="zh-CN" altLang="en-US" sz="2000" dirty="0">
                <a:latin typeface="微软雅黑"/>
                <a:ea typeface="微软雅黑"/>
                <a:cs typeface="微软雅黑"/>
              </a:rPr>
              <a:t>日 </a:t>
            </a:r>
            <a:r>
              <a:rPr lang="en-US" altLang="zh-CN" sz="2000" dirty="0">
                <a:latin typeface="微软雅黑"/>
                <a:ea typeface="微软雅黑"/>
                <a:cs typeface="微软雅黑"/>
              </a:rPr>
              <a:t>1 </a:t>
            </a:r>
            <a:r>
              <a:rPr lang="zh-CN" altLang="en-US" sz="2000" dirty="0" smtClean="0">
                <a:latin typeface="微软雅黑"/>
                <a:ea typeface="微软雅黑"/>
                <a:cs typeface="微软雅黑"/>
              </a:rPr>
              <a:t>次</a:t>
            </a:r>
            <a:r>
              <a:rPr lang="zh-CN" altLang="en-US" sz="2000" dirty="0">
                <a:latin typeface="微软雅黑"/>
                <a:ea typeface="微软雅黑"/>
                <a:cs typeface="微软雅黑"/>
              </a:rPr>
              <a:t>，</a:t>
            </a:r>
            <a:r>
              <a:rPr lang="en-US" altLang="zh-CN" sz="2000" dirty="0" smtClean="0">
                <a:latin typeface="微软雅黑"/>
                <a:ea typeface="微软雅黑"/>
                <a:cs typeface="微软雅黑"/>
              </a:rPr>
              <a:t>1</a:t>
            </a:r>
            <a:r>
              <a:rPr lang="zh-CN" altLang="en-US" sz="2000" dirty="0">
                <a:latin typeface="微软雅黑"/>
                <a:ea typeface="微软雅黑"/>
                <a:cs typeface="微软雅黑"/>
              </a:rPr>
              <a:t>～</a:t>
            </a:r>
            <a:r>
              <a:rPr lang="en-US" altLang="zh-CN" sz="2000" dirty="0">
                <a:latin typeface="微软雅黑"/>
                <a:ea typeface="微软雅黑"/>
                <a:cs typeface="微软雅黑"/>
              </a:rPr>
              <a:t>5 </a:t>
            </a:r>
            <a:r>
              <a:rPr lang="zh-CN" altLang="en-US" sz="2000" dirty="0" smtClean="0">
                <a:latin typeface="微软雅黑"/>
                <a:ea typeface="微软雅黑"/>
                <a:cs typeface="微软雅黑"/>
              </a:rPr>
              <a:t>天</a:t>
            </a:r>
            <a:r>
              <a:rPr lang="zh-CN" altLang="zh-CN" sz="2000" dirty="0">
                <a:latin typeface="微软雅黑"/>
                <a:ea typeface="微软雅黑"/>
                <a:cs typeface="微软雅黑"/>
              </a:rPr>
              <a:t>；</a:t>
            </a:r>
            <a:r>
              <a:rPr lang="zh-CN" altLang="en-US" sz="2000" dirty="0" smtClean="0">
                <a:latin typeface="微软雅黑"/>
                <a:ea typeface="微软雅黑"/>
                <a:cs typeface="微软雅黑"/>
              </a:rPr>
              <a:t>儿童根据</a:t>
            </a:r>
            <a:r>
              <a:rPr lang="zh-CN" altLang="en-US" sz="2000" dirty="0">
                <a:latin typeface="微软雅黑"/>
                <a:ea typeface="微软雅黑"/>
                <a:cs typeface="微软雅黑"/>
              </a:rPr>
              <a:t>体重调整</a:t>
            </a:r>
            <a:r>
              <a:rPr lang="zh-CN" altLang="en-US" sz="2000" dirty="0" smtClean="0">
                <a:latin typeface="微软雅黑"/>
                <a:ea typeface="微软雅黑"/>
                <a:cs typeface="微软雅黑"/>
              </a:rPr>
              <a:t>。</a:t>
            </a:r>
            <a:endParaRPr lang="zh-CN" altLang="en-US" sz="2000" dirty="0">
              <a:latin typeface="微软雅黑"/>
              <a:ea typeface="微软雅黑"/>
              <a:cs typeface="微软雅黑"/>
            </a:endParaRPr>
          </a:p>
          <a:p>
            <a:pPr>
              <a:lnSpc>
                <a:spcPct val="120000"/>
              </a:lnSpc>
            </a:pPr>
            <a:r>
              <a:rPr lang="zh-CN" altLang="en-US" sz="2400" dirty="0" smtClean="0">
                <a:solidFill>
                  <a:srgbClr val="800000"/>
                </a:solidFill>
                <a:latin typeface="微软雅黑"/>
                <a:ea typeface="微软雅黑"/>
                <a:cs typeface="微软雅黑"/>
              </a:rPr>
              <a:t>（</a:t>
            </a:r>
            <a:r>
              <a:rPr lang="en-US" altLang="zh-CN" sz="2400" dirty="0">
                <a:solidFill>
                  <a:srgbClr val="800000"/>
                </a:solidFill>
                <a:latin typeface="微软雅黑"/>
                <a:ea typeface="微软雅黑"/>
                <a:cs typeface="微软雅黑"/>
              </a:rPr>
              <a:t>2</a:t>
            </a:r>
            <a:r>
              <a:rPr lang="zh-CN" altLang="en-US" sz="2400" dirty="0" smtClean="0">
                <a:solidFill>
                  <a:srgbClr val="800000"/>
                </a:solidFill>
                <a:latin typeface="微软雅黑"/>
                <a:ea typeface="微软雅黑"/>
                <a:cs typeface="微软雅黑"/>
              </a:rPr>
              <a:t>）血凝素抑制剂阿比多尔</a:t>
            </a:r>
            <a:r>
              <a:rPr lang="zh-CN" altLang="en-US" sz="2400" dirty="0">
                <a:solidFill>
                  <a:srgbClr val="800000"/>
                </a:solidFill>
                <a:latin typeface="微软雅黑"/>
                <a:ea typeface="微软雅黑"/>
                <a:cs typeface="微软雅黑"/>
              </a:rPr>
              <a:t>：</a:t>
            </a:r>
            <a:r>
              <a:rPr lang="zh-CN" altLang="en-US" sz="2400" dirty="0">
                <a:latin typeface="微软雅黑"/>
                <a:ea typeface="微软雅黑"/>
                <a:cs typeface="微软雅黑"/>
              </a:rPr>
              <a:t>可用于成人甲、 乙型流感的治疗。用量为每次 </a:t>
            </a:r>
            <a:r>
              <a:rPr lang="en-US" altLang="zh-CN" sz="2400" dirty="0">
                <a:latin typeface="微软雅黑"/>
                <a:ea typeface="微软雅黑"/>
                <a:cs typeface="微软雅黑"/>
              </a:rPr>
              <a:t>200mg</a:t>
            </a:r>
            <a:r>
              <a:rPr lang="zh-CN" altLang="en-US" sz="2400" dirty="0">
                <a:latin typeface="微软雅黑"/>
                <a:ea typeface="微软雅黑"/>
                <a:cs typeface="微软雅黑"/>
              </a:rPr>
              <a:t>， 每日 </a:t>
            </a:r>
            <a:r>
              <a:rPr lang="en-US" altLang="zh-CN" sz="2400" dirty="0">
                <a:latin typeface="微软雅黑"/>
                <a:ea typeface="微软雅黑"/>
                <a:cs typeface="微软雅黑"/>
              </a:rPr>
              <a:t>3 </a:t>
            </a:r>
            <a:r>
              <a:rPr lang="zh-CN" altLang="en-US" sz="2400" dirty="0">
                <a:latin typeface="微软雅黑"/>
                <a:ea typeface="微软雅黑"/>
                <a:cs typeface="微软雅黑"/>
              </a:rPr>
              <a:t>次， 疗程 </a:t>
            </a:r>
            <a:r>
              <a:rPr lang="en-US" altLang="zh-CN" sz="2400" dirty="0">
                <a:latin typeface="微软雅黑"/>
                <a:ea typeface="微软雅黑"/>
                <a:cs typeface="微软雅黑"/>
              </a:rPr>
              <a:t>5 </a:t>
            </a:r>
            <a:r>
              <a:rPr lang="zh-CN" altLang="en-US" sz="2400" dirty="0">
                <a:latin typeface="微软雅黑"/>
                <a:ea typeface="微软雅黑"/>
                <a:cs typeface="微软雅黑"/>
              </a:rPr>
              <a:t>天</a:t>
            </a:r>
            <a:r>
              <a:rPr lang="zh-CN" altLang="en-US" sz="2400" dirty="0" smtClean="0">
                <a:latin typeface="微软雅黑"/>
                <a:ea typeface="微软雅黑"/>
                <a:cs typeface="微软雅黑"/>
              </a:rPr>
              <a:t>。</a:t>
            </a:r>
            <a:endParaRPr lang="zh-CN" altLang="en-US" sz="2400" dirty="0">
              <a:latin typeface="微软雅黑"/>
              <a:ea typeface="微软雅黑"/>
              <a:cs typeface="微软雅黑"/>
            </a:endParaRPr>
          </a:p>
        </p:txBody>
      </p:sp>
      <p:sp>
        <p:nvSpPr>
          <p:cNvPr id="3" name="矩形 2"/>
          <p:cNvSpPr/>
          <p:nvPr/>
        </p:nvSpPr>
        <p:spPr>
          <a:xfrm>
            <a:off x="2627784" y="195486"/>
            <a:ext cx="3775393" cy="707886"/>
          </a:xfrm>
          <a:prstGeom prst="rect">
            <a:avLst/>
          </a:prstGeom>
        </p:spPr>
        <p:txBody>
          <a:bodyPr wrap="none">
            <a:spAutoFit/>
          </a:bodyPr>
          <a:lstStyle/>
          <a:p>
            <a:r>
              <a:rPr lang="zh-CN" altLang="en-US" sz="4000" dirty="0" smtClean="0">
                <a:solidFill>
                  <a:srgbClr val="800000"/>
                </a:solidFill>
                <a:latin typeface="黑体"/>
                <a:ea typeface="黑体"/>
                <a:cs typeface="黑体"/>
              </a:rPr>
              <a:t>抗流感病毒药物</a:t>
            </a:r>
            <a:endParaRPr lang="zh-CN" altLang="en-US" sz="4000" dirty="0">
              <a:latin typeface="黑体"/>
              <a:ea typeface="黑体"/>
              <a:cs typeface="黑体"/>
            </a:endParaRPr>
          </a:p>
        </p:txBody>
      </p:sp>
    </p:spTree>
    <p:extLst>
      <p:ext uri="{BB962C8B-B14F-4D97-AF65-F5344CB8AC3E}">
        <p14:creationId xmlns:p14="http://schemas.microsoft.com/office/powerpoint/2010/main" val="3726331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059582"/>
            <a:ext cx="9144000" cy="3385542"/>
          </a:xfrm>
          <a:prstGeom prst="rect">
            <a:avLst/>
          </a:prstGeom>
        </p:spPr>
        <p:txBody>
          <a:bodyPr wrap="square">
            <a:spAutoFit/>
          </a:bodyPr>
          <a:lstStyle/>
          <a:p>
            <a:pPr marL="342900" indent="-342900">
              <a:lnSpc>
                <a:spcPct val="150000"/>
              </a:lnSpc>
              <a:buClr>
                <a:srgbClr val="800000"/>
              </a:buClr>
              <a:buFont typeface="Wingdings" charset="2"/>
              <a:buChar char="Ø"/>
            </a:pPr>
            <a:r>
              <a:rPr lang="zh-CN" altLang="en-US" sz="2400" dirty="0" smtClean="0">
                <a:latin typeface="黑体"/>
                <a:ea typeface="黑体"/>
                <a:cs typeface="黑体"/>
              </a:rPr>
              <a:t>重症</a:t>
            </a:r>
            <a:r>
              <a:rPr lang="zh-CN" altLang="en-US" sz="2400" dirty="0">
                <a:latin typeface="黑体"/>
                <a:ea typeface="黑体"/>
                <a:cs typeface="黑体"/>
              </a:rPr>
              <a:t>或有重症流感高危因素的</a:t>
            </a:r>
            <a:r>
              <a:rPr lang="zh-CN" altLang="en-US" sz="2400" dirty="0" smtClean="0">
                <a:latin typeface="黑体"/>
                <a:ea typeface="黑体"/>
                <a:cs typeface="黑体"/>
              </a:rPr>
              <a:t>患者</a:t>
            </a:r>
            <a:r>
              <a:rPr lang="zh-CN" altLang="en-US" sz="2400" dirty="0">
                <a:latin typeface="黑体"/>
                <a:ea typeface="黑体"/>
                <a:cs typeface="黑体"/>
              </a:rPr>
              <a:t>，</a:t>
            </a:r>
            <a:r>
              <a:rPr lang="zh-CN" altLang="en-US" sz="2400" dirty="0" smtClean="0">
                <a:latin typeface="黑体"/>
                <a:ea typeface="黑体"/>
                <a:cs typeface="黑体"/>
              </a:rPr>
              <a:t>应尽早给予经验</a:t>
            </a:r>
            <a:r>
              <a:rPr lang="zh-CN" altLang="en-US" sz="2400" dirty="0" smtClean="0">
                <a:latin typeface="黑体"/>
                <a:ea typeface="黑体"/>
                <a:cs typeface="黑体"/>
              </a:rPr>
              <a:t>性抗流感病毒治疗</a:t>
            </a:r>
            <a:r>
              <a:rPr lang="zh-CN" altLang="en-US" sz="2400" dirty="0">
                <a:latin typeface="黑体"/>
                <a:ea typeface="黑体"/>
                <a:cs typeface="黑体"/>
              </a:rPr>
              <a:t>。</a:t>
            </a:r>
            <a:r>
              <a:rPr lang="zh-CN" altLang="en-US" sz="2400" dirty="0" smtClean="0">
                <a:latin typeface="黑体"/>
                <a:ea typeface="黑体"/>
                <a:cs typeface="黑体"/>
              </a:rPr>
              <a:t>发病</a:t>
            </a:r>
            <a:r>
              <a:rPr lang="en-US" altLang="zh-CN" sz="2400" dirty="0" smtClean="0">
                <a:latin typeface="黑体"/>
                <a:ea typeface="黑体"/>
                <a:cs typeface="黑体"/>
              </a:rPr>
              <a:t>48</a:t>
            </a:r>
            <a:r>
              <a:rPr lang="zh-CN" altLang="en-US" sz="2400" dirty="0" smtClean="0">
                <a:latin typeface="黑体"/>
                <a:ea typeface="黑体"/>
                <a:cs typeface="黑体"/>
              </a:rPr>
              <a:t>小时内进行抗病毒治疗可减少并发症</a:t>
            </a:r>
            <a:r>
              <a:rPr lang="zh-CN" altLang="en-US" sz="2400" dirty="0">
                <a:latin typeface="黑体"/>
                <a:ea typeface="黑体"/>
                <a:cs typeface="黑体"/>
              </a:rPr>
              <a:t>、 降低病死率、 缩短住院时间</a:t>
            </a:r>
            <a:r>
              <a:rPr lang="zh-CN" altLang="en-US" sz="2400" dirty="0" smtClean="0">
                <a:latin typeface="黑体"/>
                <a:ea typeface="黑体"/>
                <a:cs typeface="黑体"/>
              </a:rPr>
              <a:t>；发病时间超过</a:t>
            </a:r>
            <a:r>
              <a:rPr lang="en-US" altLang="zh-CN" sz="2400" dirty="0" smtClean="0">
                <a:latin typeface="黑体"/>
                <a:ea typeface="黑体"/>
                <a:cs typeface="黑体"/>
              </a:rPr>
              <a:t>48</a:t>
            </a:r>
            <a:r>
              <a:rPr lang="zh-CN" altLang="en-US" sz="2400" dirty="0" smtClean="0">
                <a:latin typeface="黑体"/>
                <a:ea typeface="黑体"/>
                <a:cs typeface="黑体"/>
              </a:rPr>
              <a:t>小时</a:t>
            </a:r>
            <a:r>
              <a:rPr lang="zh-CN" altLang="en-US" sz="2400" dirty="0">
                <a:latin typeface="黑体"/>
                <a:ea typeface="黑体"/>
                <a:cs typeface="黑体"/>
              </a:rPr>
              <a:t>的重症患者依然可从抗病毒治疗中获益</a:t>
            </a:r>
            <a:r>
              <a:rPr lang="zh-CN" altLang="en-US" sz="2400" dirty="0" smtClean="0">
                <a:latin typeface="黑体"/>
                <a:ea typeface="黑体"/>
                <a:cs typeface="黑体"/>
              </a:rPr>
              <a:t>。</a:t>
            </a:r>
          </a:p>
          <a:p>
            <a:pPr marL="342900" indent="-342900">
              <a:lnSpc>
                <a:spcPct val="150000"/>
              </a:lnSpc>
              <a:buClr>
                <a:srgbClr val="800000"/>
              </a:buClr>
              <a:buFont typeface="Wingdings" charset="2"/>
              <a:buChar char="Ø"/>
            </a:pPr>
            <a:r>
              <a:rPr lang="zh-CN" altLang="en-US" sz="2400" dirty="0" smtClean="0">
                <a:latin typeface="黑体"/>
                <a:ea typeface="黑体"/>
                <a:cs typeface="黑体"/>
              </a:rPr>
              <a:t>轻</a:t>
            </a:r>
            <a:r>
              <a:rPr lang="zh-CN" altLang="en-US" sz="2400" dirty="0" smtClean="0">
                <a:latin typeface="黑体"/>
                <a:ea typeface="黑体"/>
                <a:cs typeface="黑体"/>
              </a:rPr>
              <a:t>症且无</a:t>
            </a:r>
            <a:r>
              <a:rPr lang="zh-CN" altLang="en-US" sz="2400" dirty="0">
                <a:latin typeface="黑体"/>
                <a:ea typeface="黑体"/>
                <a:cs typeface="黑体"/>
              </a:rPr>
              <a:t>重症流感高危因素的</a:t>
            </a:r>
            <a:r>
              <a:rPr lang="zh-CN" altLang="en-US" sz="2400" dirty="0" smtClean="0">
                <a:latin typeface="黑体"/>
                <a:ea typeface="黑体"/>
                <a:cs typeface="黑体"/>
              </a:rPr>
              <a:t>患者</a:t>
            </a:r>
            <a:r>
              <a:rPr lang="zh-CN" altLang="en-US" sz="2400" dirty="0">
                <a:latin typeface="黑体"/>
                <a:ea typeface="黑体"/>
                <a:cs typeface="黑体"/>
              </a:rPr>
              <a:t>，</a:t>
            </a:r>
            <a:r>
              <a:rPr lang="zh-CN" altLang="en-US" sz="2400" dirty="0" smtClean="0">
                <a:latin typeface="黑体"/>
                <a:ea typeface="黑体"/>
                <a:cs typeface="黑体"/>
              </a:rPr>
              <a:t>在发病</a:t>
            </a:r>
            <a:r>
              <a:rPr lang="en-US" altLang="zh-CN" sz="2400" dirty="0" smtClean="0">
                <a:latin typeface="黑体"/>
                <a:ea typeface="黑体"/>
                <a:cs typeface="黑体"/>
              </a:rPr>
              <a:t>48</a:t>
            </a:r>
            <a:r>
              <a:rPr lang="zh-CN" altLang="en-US" sz="2400" dirty="0" smtClean="0">
                <a:latin typeface="黑体"/>
                <a:ea typeface="黑体"/>
                <a:cs typeface="黑体"/>
              </a:rPr>
              <a:t>小时内</a:t>
            </a:r>
            <a:r>
              <a:rPr lang="zh-CN" altLang="en-US" sz="2400" dirty="0">
                <a:latin typeface="黑体"/>
                <a:ea typeface="黑体"/>
                <a:cs typeface="黑体"/>
              </a:rPr>
              <a:t>，充分评价风险和收益后</a:t>
            </a:r>
            <a:r>
              <a:rPr lang="zh-CN" altLang="en-US" sz="2400" dirty="0" smtClean="0">
                <a:latin typeface="黑体"/>
                <a:ea typeface="黑体"/>
                <a:cs typeface="黑体"/>
              </a:rPr>
              <a:t>，再考虑是否给予抗病毒治疗</a:t>
            </a:r>
            <a:r>
              <a:rPr lang="zh-CN" altLang="en-US" sz="2400" dirty="0">
                <a:latin typeface="黑体"/>
                <a:ea typeface="黑体"/>
                <a:cs typeface="黑体"/>
              </a:rPr>
              <a:t>。</a:t>
            </a:r>
          </a:p>
        </p:txBody>
      </p:sp>
      <p:sp>
        <p:nvSpPr>
          <p:cNvPr id="3" name="矩形 2"/>
          <p:cNvSpPr/>
          <p:nvPr/>
        </p:nvSpPr>
        <p:spPr>
          <a:xfrm>
            <a:off x="2123728" y="249492"/>
            <a:ext cx="4801314" cy="707886"/>
          </a:xfrm>
          <a:prstGeom prst="rect">
            <a:avLst/>
          </a:prstGeom>
        </p:spPr>
        <p:txBody>
          <a:bodyPr wrap="none">
            <a:spAutoFit/>
          </a:bodyPr>
          <a:lstStyle/>
          <a:p>
            <a:pPr algn="ctr"/>
            <a:r>
              <a:rPr lang="zh-CN" altLang="en-US" sz="4000" dirty="0" smtClean="0">
                <a:solidFill>
                  <a:srgbClr val="800000"/>
                </a:solidFill>
                <a:latin typeface="黑体"/>
                <a:ea typeface="黑体"/>
                <a:cs typeface="黑体"/>
              </a:rPr>
              <a:t>抗流感病毒治疗时</a:t>
            </a:r>
            <a:r>
              <a:rPr lang="zh-CN" altLang="en-US" sz="4000" dirty="0">
                <a:solidFill>
                  <a:srgbClr val="800000"/>
                </a:solidFill>
                <a:latin typeface="黑体"/>
                <a:ea typeface="黑体"/>
                <a:cs typeface="黑体"/>
              </a:rPr>
              <a:t>机</a:t>
            </a:r>
          </a:p>
        </p:txBody>
      </p:sp>
    </p:spTree>
    <p:extLst>
      <p:ext uri="{BB962C8B-B14F-4D97-AF65-F5344CB8AC3E}">
        <p14:creationId xmlns:p14="http://schemas.microsoft.com/office/powerpoint/2010/main" val="18341036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0C913308-F349-4B6D-A68A-DD1791B4A57B}" type="slidenum">
              <a:rPr lang="zh-CN" altLang="en-US" smtClean="0">
                <a:solidFill>
                  <a:prstClr val="black">
                    <a:tint val="75000"/>
                  </a:prstClr>
                </a:solidFill>
                <a:latin typeface="Arial" panose="020B0604020202020204" pitchFamily="34" charset="0"/>
                <a:cs typeface="Arial" panose="020B0604020202020204" pitchFamily="34" charset="0"/>
              </a:rPr>
              <a:pPr/>
              <a:t>3</a:t>
            </a:fld>
            <a:endParaRPr lang="zh-CN" altLang="en-US">
              <a:solidFill>
                <a:prstClr val="black">
                  <a:tint val="75000"/>
                </a:prstClr>
              </a:solidFill>
              <a:latin typeface="Arial" panose="020B0604020202020204" pitchFamily="34" charset="0"/>
              <a:cs typeface="Arial" panose="020B0604020202020204" pitchFamily="34" charset="0"/>
            </a:endParaRPr>
          </a:p>
        </p:txBody>
      </p:sp>
      <p:sp>
        <p:nvSpPr>
          <p:cNvPr id="3" name="Rectangle 9">
            <a:extLst>
              <a:ext uri="{FF2B5EF4-FFF2-40B4-BE49-F238E27FC236}">
                <a16:creationId xmlns:a16="http://schemas.microsoft.com/office/drawing/2014/main" xmlns="" id="{F5E73120-F05B-46F0-97F0-AC24A2B729BA}"/>
              </a:ext>
            </a:extLst>
          </p:cNvPr>
          <p:cNvSpPr>
            <a:spLocks noChangeArrowheads="1"/>
          </p:cNvSpPr>
          <p:nvPr/>
        </p:nvSpPr>
        <p:spPr bwMode="auto">
          <a:xfrm>
            <a:off x="0" y="0"/>
            <a:ext cx="9144000" cy="964367"/>
          </a:xfrm>
          <a:prstGeom prst="rect">
            <a:avLst/>
          </a:prstGeom>
          <a:noFill/>
          <a:ln>
            <a:noFill/>
          </a:ln>
          <a:effectLst>
            <a:prstShdw prst="shdw13" dist="53882" dir="13500000">
              <a:schemeClr val="bg2">
                <a:alpha val="50000"/>
              </a:schemeClr>
            </a:prstShdw>
          </a:effectLst>
        </p:spPr>
        <p:txBody>
          <a:bodyPr wrap="square">
            <a:spAutoFit/>
          </a:bodyPr>
          <a:lstStyle>
            <a:lvl1pPr eaLnBrk="0" hangingPunct="0">
              <a:spcBef>
                <a:spcPct val="20000"/>
              </a:spcBef>
              <a:buClr>
                <a:schemeClr val="accent1"/>
              </a:buClr>
              <a:buFont typeface="Wingdings" pitchFamily="2" charset="2"/>
              <a:buChar char="m"/>
              <a:defRPr sz="3600">
                <a:solidFill>
                  <a:schemeClr val="tx1"/>
                </a:solidFill>
                <a:latin typeface="Arial" charset="0"/>
                <a:ea typeface="宋体" charset="-122"/>
                <a:sym typeface="Arial" charset="0"/>
              </a:defRPr>
            </a:lvl1pPr>
            <a:lvl2pPr marL="742950" indent="-285750" eaLnBrk="0" hangingPunct="0">
              <a:spcBef>
                <a:spcPct val="20000"/>
              </a:spcBef>
              <a:buClr>
                <a:srgbClr val="000099"/>
              </a:buClr>
              <a:buFont typeface="Wingdings" pitchFamily="2" charset="2"/>
              <a:buChar char="ª"/>
              <a:defRPr sz="3200">
                <a:solidFill>
                  <a:schemeClr val="tx1"/>
                </a:solidFill>
                <a:latin typeface="Arial" charset="0"/>
                <a:ea typeface="宋体" charset="-122"/>
                <a:sym typeface="Arial" charset="0"/>
              </a:defRPr>
            </a:lvl2pPr>
            <a:lvl3pPr marL="1143000" indent="-228600" eaLnBrk="0" hangingPunct="0">
              <a:spcBef>
                <a:spcPct val="20000"/>
              </a:spcBef>
              <a:buClr>
                <a:schemeClr val="tx1"/>
              </a:buClr>
              <a:buFont typeface="Wingdings" pitchFamily="2" charset="2"/>
              <a:buChar char="•"/>
              <a:defRPr sz="3000">
                <a:solidFill>
                  <a:schemeClr val="tx1"/>
                </a:solidFill>
                <a:latin typeface="Arial" charset="0"/>
                <a:ea typeface="宋体" charset="-122"/>
                <a:sym typeface="Arial" charset="0"/>
              </a:defRPr>
            </a:lvl3pPr>
            <a:lvl4pPr marL="1600200" indent="-228600" eaLnBrk="0" hangingPunct="0">
              <a:spcBef>
                <a:spcPct val="20000"/>
              </a:spcBef>
              <a:buClr>
                <a:schemeClr val="tx1"/>
              </a:buClr>
              <a:buFont typeface="Wingdings" pitchFamily="2" charset="2"/>
              <a:buChar char="–"/>
              <a:defRPr sz="2800">
                <a:solidFill>
                  <a:schemeClr val="tx1"/>
                </a:solidFill>
                <a:latin typeface="Arial" charset="0"/>
                <a:ea typeface="宋体" charset="-122"/>
                <a:sym typeface="Arial" charset="0"/>
              </a:defRPr>
            </a:lvl4pPr>
            <a:lvl5pPr marL="2057400" indent="-228600" eaLnBrk="0" hangingPunct="0">
              <a:spcBef>
                <a:spcPct val="20000"/>
              </a:spcBef>
              <a:buClr>
                <a:schemeClr val="tx1"/>
              </a:buClr>
              <a:buFont typeface="Wingdings" pitchFamily="2" charset="2"/>
              <a:buChar char="»"/>
              <a:defRPr sz="2800">
                <a:solidFill>
                  <a:schemeClr val="tx1"/>
                </a:solidFill>
                <a:latin typeface="Arial" charset="0"/>
                <a:ea typeface="宋体" charset="-122"/>
                <a:sym typeface="Arial" charset="0"/>
              </a:defRPr>
            </a:lvl5pPr>
            <a:lvl6pPr marL="2514600" indent="-228600" eaLnBrk="0" fontAlgn="base" hangingPunct="0">
              <a:spcBef>
                <a:spcPct val="20000"/>
              </a:spcBef>
              <a:spcAft>
                <a:spcPct val="0"/>
              </a:spcAft>
              <a:buClr>
                <a:schemeClr val="tx1"/>
              </a:buClr>
              <a:buFont typeface="Wingdings" pitchFamily="2" charset="2"/>
              <a:buChar char="»"/>
              <a:defRPr sz="2800">
                <a:solidFill>
                  <a:schemeClr val="tx1"/>
                </a:solidFill>
                <a:latin typeface="Arial" charset="0"/>
                <a:ea typeface="宋体" charset="-122"/>
                <a:sym typeface="Arial" charset="0"/>
              </a:defRPr>
            </a:lvl6pPr>
            <a:lvl7pPr marL="2971800" indent="-228600" eaLnBrk="0" fontAlgn="base" hangingPunct="0">
              <a:spcBef>
                <a:spcPct val="20000"/>
              </a:spcBef>
              <a:spcAft>
                <a:spcPct val="0"/>
              </a:spcAft>
              <a:buClr>
                <a:schemeClr val="tx1"/>
              </a:buClr>
              <a:buFont typeface="Wingdings" pitchFamily="2" charset="2"/>
              <a:buChar char="»"/>
              <a:defRPr sz="2800">
                <a:solidFill>
                  <a:schemeClr val="tx1"/>
                </a:solidFill>
                <a:latin typeface="Arial" charset="0"/>
                <a:ea typeface="宋体" charset="-122"/>
                <a:sym typeface="Arial" charset="0"/>
              </a:defRPr>
            </a:lvl7pPr>
            <a:lvl8pPr marL="3429000" indent="-228600" eaLnBrk="0" fontAlgn="base" hangingPunct="0">
              <a:spcBef>
                <a:spcPct val="20000"/>
              </a:spcBef>
              <a:spcAft>
                <a:spcPct val="0"/>
              </a:spcAft>
              <a:buClr>
                <a:schemeClr val="tx1"/>
              </a:buClr>
              <a:buFont typeface="Wingdings" pitchFamily="2" charset="2"/>
              <a:buChar char="»"/>
              <a:defRPr sz="2800">
                <a:solidFill>
                  <a:schemeClr val="tx1"/>
                </a:solidFill>
                <a:latin typeface="Arial" charset="0"/>
                <a:ea typeface="宋体" charset="-122"/>
                <a:sym typeface="Arial" charset="0"/>
              </a:defRPr>
            </a:lvl8pPr>
            <a:lvl9pPr marL="3886200" indent="-228600" eaLnBrk="0" fontAlgn="base" hangingPunct="0">
              <a:spcBef>
                <a:spcPct val="20000"/>
              </a:spcBef>
              <a:spcAft>
                <a:spcPct val="0"/>
              </a:spcAft>
              <a:buClr>
                <a:schemeClr val="tx1"/>
              </a:buClr>
              <a:buFont typeface="Wingdings" pitchFamily="2" charset="2"/>
              <a:buChar char="»"/>
              <a:defRPr sz="2800">
                <a:solidFill>
                  <a:schemeClr val="tx1"/>
                </a:solidFill>
                <a:latin typeface="Arial" charset="0"/>
                <a:ea typeface="宋体" charset="-122"/>
                <a:sym typeface="Arial" charset="0"/>
              </a:defRPr>
            </a:lvl9pPr>
          </a:lstStyle>
          <a:p>
            <a:pPr algn="ctr">
              <a:lnSpc>
                <a:spcPct val="150000"/>
              </a:lnSpc>
              <a:spcBef>
                <a:spcPct val="0"/>
              </a:spcBef>
              <a:buClrTx/>
              <a:buNone/>
            </a:pPr>
            <a:r>
              <a:rPr lang="zh-CN" altLang="en-US" sz="4000" dirty="0" smtClean="0">
                <a:solidFill>
                  <a:srgbClr val="A60000"/>
                </a:solidFill>
                <a:latin typeface="Calisto MT" panose="02040603050505030304" pitchFamily="18" charset="0"/>
                <a:ea typeface="微软雅黑" pitchFamily="34" charset="-122"/>
                <a:sym typeface="黑体" pitchFamily="49" charset="-122"/>
              </a:rPr>
              <a:t>流感历史</a:t>
            </a:r>
            <a:endParaRPr lang="en-US" altLang="zh-CN" sz="4000" dirty="0">
              <a:latin typeface="黑体"/>
              <a:ea typeface="黑体"/>
              <a:cs typeface="黑体"/>
            </a:endParaRPr>
          </a:p>
        </p:txBody>
      </p:sp>
      <p:pic>
        <p:nvPicPr>
          <p:cNvPr id="1026" name="Picture 2" descr="See the source image">
            <a:extLst>
              <a:ext uri="{FF2B5EF4-FFF2-40B4-BE49-F238E27FC236}">
                <a16:creationId xmlns:a16="http://schemas.microsoft.com/office/drawing/2014/main" xmlns="" id="{975FEC3E-7C15-4B6E-842A-4F007FC90EC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 y="1203599"/>
            <a:ext cx="2592287" cy="3266445"/>
          </a:xfrm>
          <a:prstGeom prst="rect">
            <a:avLst/>
          </a:prstGeom>
          <a:noFill/>
          <a:extLst>
            <a:ext uri="{909E8E84-426E-40dd-AFC4-6F175D3DCCD1}">
              <a14:hiddenFill xmlns:a14="http://schemas.microsoft.com/office/drawing/2010/main">
                <a:solidFill>
                  <a:srgbClr val="FFFFFF"/>
                </a:solidFill>
              </a14:hiddenFill>
            </a:ext>
          </a:extLst>
        </p:spPr>
      </p:pic>
      <p:sp>
        <p:nvSpPr>
          <p:cNvPr id="5" name="文本框 4">
            <a:extLst>
              <a:ext uri="{FF2B5EF4-FFF2-40B4-BE49-F238E27FC236}">
                <a16:creationId xmlns:a16="http://schemas.microsoft.com/office/drawing/2014/main" xmlns="" id="{73A1C8FC-45B7-4E5E-B90E-4BDBE82DFB99}"/>
              </a:ext>
            </a:extLst>
          </p:cNvPr>
          <p:cNvSpPr txBox="1"/>
          <p:nvPr/>
        </p:nvSpPr>
        <p:spPr>
          <a:xfrm>
            <a:off x="26693" y="4137930"/>
            <a:ext cx="2385077" cy="646331"/>
          </a:xfrm>
          <a:prstGeom prst="rect">
            <a:avLst/>
          </a:prstGeom>
          <a:noFill/>
        </p:spPr>
        <p:txBody>
          <a:bodyPr wrap="square" rtlCol="0">
            <a:spAutoFit/>
          </a:bodyPr>
          <a:lstStyle/>
          <a:p>
            <a:pPr algn="ctr"/>
            <a:r>
              <a:rPr lang="zh-CN" altLang="en-US" b="1" dirty="0">
                <a:latin typeface="Arial" panose="020B0604020202020204" pitchFamily="34" charset="0"/>
                <a:cs typeface="Arial" panose="020B0604020202020204" pitchFamily="34" charset="0"/>
              </a:rPr>
              <a:t>希波克拉底</a:t>
            </a:r>
            <a:endParaRPr lang="en-US" altLang="zh-CN" b="1" dirty="0">
              <a:latin typeface="Arial" panose="020B0604020202020204" pitchFamily="34" charset="0"/>
              <a:cs typeface="Arial" panose="020B0604020202020204" pitchFamily="34" charset="0"/>
            </a:endParaRPr>
          </a:p>
          <a:p>
            <a:pPr algn="ctr"/>
            <a:r>
              <a:rPr lang="zh-CN" altLang="en-US" b="1" dirty="0">
                <a:latin typeface="Arial" panose="020B0604020202020204" pitchFamily="34" charset="0"/>
                <a:cs typeface="Arial" panose="020B0604020202020204" pitchFamily="34" charset="0"/>
              </a:rPr>
              <a:t>（</a:t>
            </a:r>
            <a:r>
              <a:rPr lang="en-US" altLang="zh-CN" b="1" dirty="0">
                <a:latin typeface="Arial" panose="020B0604020202020204" pitchFamily="34" charset="0"/>
                <a:cs typeface="Arial" panose="020B0604020202020204" pitchFamily="34" charset="0"/>
              </a:rPr>
              <a:t>460BC~370BC</a:t>
            </a:r>
            <a:r>
              <a:rPr lang="zh-CN" altLang="en-US" b="1" dirty="0">
                <a:latin typeface="Arial" panose="020B0604020202020204" pitchFamily="34" charset="0"/>
                <a:cs typeface="Arial" panose="020B0604020202020204" pitchFamily="34" charset="0"/>
              </a:rPr>
              <a:t>）</a:t>
            </a:r>
          </a:p>
        </p:txBody>
      </p:sp>
      <p:sp>
        <p:nvSpPr>
          <p:cNvPr id="7" name="矩形 6"/>
          <p:cNvSpPr/>
          <p:nvPr/>
        </p:nvSpPr>
        <p:spPr>
          <a:xfrm>
            <a:off x="2339752" y="1203598"/>
            <a:ext cx="6678774" cy="830997"/>
          </a:xfrm>
          <a:prstGeom prst="rect">
            <a:avLst/>
          </a:prstGeom>
        </p:spPr>
        <p:txBody>
          <a:bodyPr wrap="square">
            <a:spAutoFit/>
          </a:bodyPr>
          <a:lstStyle/>
          <a:p>
            <a:pPr lvl="0"/>
            <a:r>
              <a:rPr lang="zh-CN" altLang="en-US" sz="2400" dirty="0" smtClean="0">
                <a:latin typeface="黑体"/>
                <a:ea typeface="黑体"/>
                <a:cs typeface="黑体"/>
              </a:rPr>
              <a:t>流</a:t>
            </a:r>
            <a:r>
              <a:rPr lang="zh-CN" altLang="en-US" sz="2400" dirty="0" smtClean="0">
                <a:latin typeface="黑体"/>
                <a:ea typeface="黑体"/>
                <a:cs typeface="黑体"/>
              </a:rPr>
              <a:t>感是一种传</a:t>
            </a:r>
            <a:r>
              <a:rPr lang="zh-CN" altLang="en-US" sz="2400" dirty="0">
                <a:latin typeface="黑体"/>
                <a:ea typeface="黑体"/>
                <a:cs typeface="黑体"/>
              </a:rPr>
              <a:t>染病，指可以能在较短的时间内广泛蔓延感染众多人口的流行病。</a:t>
            </a:r>
            <a:endParaRPr lang="en-US" altLang="zh-CN" sz="2400" dirty="0">
              <a:latin typeface="黑体"/>
              <a:ea typeface="黑体"/>
              <a:cs typeface="黑体"/>
            </a:endParaRPr>
          </a:p>
        </p:txBody>
      </p:sp>
      <p:sp>
        <p:nvSpPr>
          <p:cNvPr id="8" name="矩形 7"/>
          <p:cNvSpPr/>
          <p:nvPr/>
        </p:nvSpPr>
        <p:spPr>
          <a:xfrm>
            <a:off x="2411760" y="2139702"/>
            <a:ext cx="6660232" cy="2477601"/>
          </a:xfrm>
          <a:prstGeom prst="rect">
            <a:avLst/>
          </a:prstGeom>
        </p:spPr>
        <p:txBody>
          <a:bodyPr wrap="square">
            <a:spAutoFit/>
          </a:bodyPr>
          <a:lstStyle/>
          <a:p>
            <a:pPr marL="285750" lvl="0" indent="-285750">
              <a:lnSpc>
                <a:spcPct val="130000"/>
              </a:lnSpc>
              <a:buClr>
                <a:srgbClr val="800000"/>
              </a:buClr>
              <a:buFont typeface="Wingdings" panose="05000000000000000000" pitchFamily="2" charset="2"/>
              <a:buChar char="Ø"/>
            </a:pPr>
            <a:r>
              <a:rPr lang="zh-CN" altLang="en-US" sz="2000" dirty="0">
                <a:solidFill>
                  <a:prstClr val="black"/>
                </a:solidFill>
                <a:latin typeface="黑体"/>
                <a:ea typeface="黑体"/>
                <a:cs typeface="黑体"/>
              </a:rPr>
              <a:t>古代欧洲流行占星术，认为流行病也是因为星体影响所产生的</a:t>
            </a:r>
            <a:r>
              <a:rPr lang="zh-CN" altLang="en-US" sz="2000" dirty="0">
                <a:solidFill>
                  <a:prstClr val="black"/>
                </a:solidFill>
                <a:latin typeface="Arial" panose="020B0604020202020204" pitchFamily="34" charset="0"/>
                <a:ea typeface="黑体" panose="02010609060101010101" pitchFamily="49" charset="-122"/>
                <a:cs typeface="Arial" panose="020B0604020202020204" pitchFamily="34" charset="0"/>
              </a:rPr>
              <a:t>（</a:t>
            </a:r>
            <a:r>
              <a:rPr lang="en-US" altLang="zh-CN" sz="2000" dirty="0">
                <a:solidFill>
                  <a:prstClr val="black"/>
                </a:solidFill>
              </a:rPr>
              <a:t>influenza</a:t>
            </a:r>
            <a:r>
              <a:rPr lang="zh-CN" altLang="en-US" sz="2000" dirty="0">
                <a:solidFill>
                  <a:prstClr val="black"/>
                </a:solidFill>
              </a:rPr>
              <a:t>）。</a:t>
            </a:r>
          </a:p>
          <a:p>
            <a:pPr marL="285750" lvl="0" indent="-285750">
              <a:lnSpc>
                <a:spcPct val="130000"/>
              </a:lnSpc>
              <a:buClr>
                <a:srgbClr val="800000"/>
              </a:buClr>
              <a:buFont typeface="Wingdings" panose="05000000000000000000" pitchFamily="2" charset="2"/>
              <a:buChar char="Ø"/>
            </a:pPr>
            <a:r>
              <a:rPr lang="en-US" altLang="zh-CN" sz="2000" b="1" dirty="0">
                <a:solidFill>
                  <a:prstClr val="black"/>
                </a:solidFill>
                <a:latin typeface="Arial" panose="020B0604020202020204" pitchFamily="34" charset="0"/>
                <a:ea typeface="黑体" panose="02010609060101010101" pitchFamily="49" charset="-122"/>
                <a:cs typeface="Arial" panose="020B0604020202020204" pitchFamily="34" charset="0"/>
              </a:rPr>
              <a:t>412 BC-</a:t>
            </a:r>
            <a:r>
              <a:rPr lang="zh-CN" altLang="en-US" sz="2000" dirty="0">
                <a:solidFill>
                  <a:prstClr val="black"/>
                </a:solidFill>
                <a:latin typeface="Arial" panose="020B0604020202020204" pitchFamily="34" charset="0"/>
                <a:ea typeface="黑体" panose="02010609060101010101" pitchFamily="49" charset="-122"/>
                <a:cs typeface="Arial" panose="020B0604020202020204" pitchFamily="34" charset="0"/>
              </a:rPr>
              <a:t>首次记载流感：希波克拉底在著</a:t>
            </a:r>
            <a:r>
              <a:rPr lang="en-US" altLang="zh-CN" sz="2000" dirty="0">
                <a:solidFill>
                  <a:prstClr val="black"/>
                </a:solidFill>
                <a:latin typeface="Arial" panose="020B0604020202020204" pitchFamily="34" charset="0"/>
                <a:ea typeface="黑体" panose="02010609060101010101" pitchFamily="49" charset="-122"/>
                <a:cs typeface="Arial" panose="020B0604020202020204" pitchFamily="34" charset="0"/>
              </a:rPr>
              <a:t>《Epidemics》</a:t>
            </a:r>
          </a:p>
          <a:p>
            <a:pPr lvl="0">
              <a:lnSpc>
                <a:spcPct val="130000"/>
              </a:lnSpc>
              <a:buClr>
                <a:srgbClr val="C00000"/>
              </a:buClr>
            </a:pPr>
            <a:r>
              <a:rPr lang="en-US" altLang="zh-CN" sz="2000" dirty="0">
                <a:solidFill>
                  <a:prstClr val="black"/>
                </a:solidFill>
                <a:latin typeface="Arial" panose="020B0604020202020204" pitchFamily="34" charset="0"/>
                <a:ea typeface="黑体" panose="02010609060101010101" pitchFamily="49" charset="-122"/>
                <a:cs typeface="Arial" panose="020B0604020202020204" pitchFamily="34" charset="0"/>
              </a:rPr>
              <a:t>    </a:t>
            </a:r>
            <a:r>
              <a:rPr lang="zh-CN" altLang="en-US" sz="2000" dirty="0">
                <a:solidFill>
                  <a:prstClr val="black"/>
                </a:solidFill>
                <a:latin typeface="Arial" panose="020B0604020202020204" pitchFamily="34" charset="0"/>
                <a:ea typeface="黑体" panose="02010609060101010101" pitchFamily="49" charset="-122"/>
                <a:cs typeface="Arial" panose="020B0604020202020204" pitchFamily="34" charset="0"/>
              </a:rPr>
              <a:t>中首次描述了夏秋之交城中咳嗽爆发的疫情。</a:t>
            </a:r>
            <a:endParaRPr lang="en-US" altLang="zh-CN" sz="2000" dirty="0">
              <a:solidFill>
                <a:prstClr val="black"/>
              </a:solidFill>
              <a:latin typeface="Arial" panose="020B0604020202020204" pitchFamily="34" charset="0"/>
              <a:ea typeface="黑体" panose="02010609060101010101" pitchFamily="49" charset="-122"/>
              <a:cs typeface="Arial" panose="020B0604020202020204" pitchFamily="34" charset="0"/>
            </a:endParaRPr>
          </a:p>
          <a:p>
            <a:pPr marL="342900" lvl="0" indent="-342900">
              <a:lnSpc>
                <a:spcPct val="130000"/>
              </a:lnSpc>
              <a:buClr>
                <a:srgbClr val="800000"/>
              </a:buClr>
              <a:buSzPct val="100000"/>
              <a:buFont typeface="Wingdings" charset="2"/>
              <a:buChar char="Ø"/>
            </a:pPr>
            <a:r>
              <a:rPr lang="en-US" altLang="zh-CN" sz="2000" dirty="0">
                <a:solidFill>
                  <a:prstClr val="black"/>
                </a:solidFill>
                <a:latin typeface="黑体"/>
                <a:ea typeface="黑体"/>
                <a:cs typeface="黑体"/>
              </a:rPr>
              <a:t>1933</a:t>
            </a:r>
            <a:r>
              <a:rPr lang="zh-CN" altLang="en-US" sz="2000" dirty="0">
                <a:solidFill>
                  <a:prstClr val="black"/>
                </a:solidFill>
                <a:latin typeface="黑体"/>
                <a:ea typeface="黑体"/>
                <a:cs typeface="黑体"/>
              </a:rPr>
              <a:t>年英国科学家威尔逊</a:t>
            </a:r>
            <a:r>
              <a:rPr lang="en-US" altLang="zh-CN" sz="2000" dirty="0">
                <a:solidFill>
                  <a:prstClr val="black"/>
                </a:solidFill>
                <a:latin typeface="黑体"/>
                <a:ea typeface="黑体"/>
                <a:cs typeface="黑体"/>
              </a:rPr>
              <a:t>·</a:t>
            </a:r>
            <a:r>
              <a:rPr lang="zh-CN" altLang="en-US" sz="2000" dirty="0">
                <a:solidFill>
                  <a:prstClr val="black"/>
                </a:solidFill>
                <a:latin typeface="黑体"/>
                <a:ea typeface="黑体"/>
                <a:cs typeface="黑体"/>
              </a:rPr>
              <a:t>史密斯首次从人体咽喉部洗液中通过雪貂培养分离出流感病毒。</a:t>
            </a:r>
            <a:endParaRPr lang="en-US" altLang="zh-CN" sz="2000" dirty="0">
              <a:solidFill>
                <a:prstClr val="black"/>
              </a:solidFill>
              <a:latin typeface="Arial" panose="020B0604020202020204" pitchFamily="34" charset="0"/>
              <a:ea typeface="黑体" panose="02010609060101010101" pitchFamily="49" charset="-122"/>
              <a:cs typeface="Arial" panose="020B0604020202020204" pitchFamily="34" charset="0"/>
            </a:endParaRPr>
          </a:p>
        </p:txBody>
      </p:sp>
    </p:spTree>
    <p:extLst>
      <p:ext uri="{BB962C8B-B14F-4D97-AF65-F5344CB8AC3E}">
        <p14:creationId xmlns:p14="http://schemas.microsoft.com/office/powerpoint/2010/main" val="1642664420"/>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C954C7B9-2A31-47D7-99C1-568EA8274E17}" type="slidenum">
              <a:rPr lang="en-US" altLang="zh-CN" smtClean="0"/>
              <a:pPr/>
              <a:t>30</a:t>
            </a:fld>
            <a:endParaRPr lang="en-US" altLang="zh-CN"/>
          </a:p>
        </p:txBody>
      </p:sp>
      <p:sp>
        <p:nvSpPr>
          <p:cNvPr id="3" name="矩形 2"/>
          <p:cNvSpPr/>
          <p:nvPr/>
        </p:nvSpPr>
        <p:spPr>
          <a:xfrm>
            <a:off x="539552" y="1884315"/>
            <a:ext cx="8172400" cy="1138773"/>
          </a:xfrm>
          <a:prstGeom prst="rect">
            <a:avLst/>
          </a:prstGeom>
        </p:spPr>
        <p:txBody>
          <a:bodyPr wrap="square">
            <a:spAutoFit/>
          </a:bodyPr>
          <a:lstStyle/>
          <a:p>
            <a:pPr algn="ctr">
              <a:lnSpc>
                <a:spcPct val="150000"/>
              </a:lnSpc>
              <a:buClr>
                <a:srgbClr val="A60000"/>
              </a:buClr>
              <a:buSzPct val="80000"/>
            </a:pPr>
            <a:r>
              <a:rPr lang="zh-CN" altLang="en-US" sz="4800" dirty="0" smtClean="0">
                <a:solidFill>
                  <a:srgbClr val="A80000"/>
                </a:solidFill>
                <a:latin typeface="+mj-lt"/>
                <a:ea typeface="微软雅黑" pitchFamily="34" charset="-122"/>
                <a:cs typeface="+mj-cs"/>
                <a:sym typeface="Arial" pitchFamily="34" charset="0"/>
              </a:rPr>
              <a:t>流感的防控</a:t>
            </a:r>
            <a:endParaRPr lang="en-US" altLang="zh-CN" sz="4800" dirty="0">
              <a:solidFill>
                <a:srgbClr val="A80000"/>
              </a:solidFill>
              <a:latin typeface="+mj-lt"/>
              <a:ea typeface="微软雅黑" pitchFamily="34" charset="-122"/>
              <a:cs typeface="+mj-cs"/>
              <a:sym typeface="Arial" pitchFamily="34" charset="0"/>
            </a:endParaRPr>
          </a:p>
        </p:txBody>
      </p:sp>
    </p:spTree>
    <p:extLst>
      <p:ext uri="{BB962C8B-B14F-4D97-AF65-F5344CB8AC3E}">
        <p14:creationId xmlns:p14="http://schemas.microsoft.com/office/powerpoint/2010/main" val="24797142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0" y="1203599"/>
            <a:ext cx="6732240" cy="3646511"/>
          </a:xfrm>
          <a:prstGeom prst="rect">
            <a:avLst/>
          </a:prstGeom>
        </p:spPr>
        <p:txBody>
          <a:bodyPr vert="horz" wrap="square" lIns="0" tIns="12065" rIns="0" bIns="0" rtlCol="0">
            <a:spAutoFit/>
          </a:bodyPr>
          <a:lstStyle/>
          <a:p>
            <a:pPr marL="469900" marR="5080" indent="-457200">
              <a:lnSpc>
                <a:spcPct val="130000"/>
              </a:lnSpc>
              <a:spcBef>
                <a:spcPts val="95"/>
              </a:spcBef>
              <a:buClr>
                <a:srgbClr val="800000"/>
              </a:buClr>
              <a:buFont typeface="Wingdings" charset="2"/>
              <a:buChar char="Ø"/>
            </a:pPr>
            <a:r>
              <a:rPr sz="2000" spc="-5" dirty="0">
                <a:latin typeface="黑体"/>
                <a:ea typeface="黑体"/>
                <a:cs typeface="黑体"/>
              </a:rPr>
              <a:t>流感患者和隐性感染者是流感的主</a:t>
            </a:r>
            <a:r>
              <a:rPr sz="2000" dirty="0">
                <a:latin typeface="黑体"/>
                <a:ea typeface="黑体"/>
                <a:cs typeface="黑体"/>
              </a:rPr>
              <a:t>要</a:t>
            </a:r>
            <a:r>
              <a:rPr sz="2000" spc="-5" dirty="0">
                <a:latin typeface="黑体"/>
                <a:ea typeface="黑体"/>
                <a:cs typeface="黑体"/>
              </a:rPr>
              <a:t>传染</a:t>
            </a:r>
            <a:r>
              <a:rPr sz="2000" dirty="0" smtClean="0">
                <a:latin typeface="黑体"/>
                <a:ea typeface="黑体"/>
                <a:cs typeface="黑体"/>
              </a:rPr>
              <a:t>源</a:t>
            </a:r>
            <a:r>
              <a:rPr lang="zh-CN" altLang="en-US" sz="2000" spc="-5" dirty="0" smtClean="0">
                <a:latin typeface="黑体"/>
                <a:ea typeface="黑体"/>
                <a:cs typeface="黑体"/>
              </a:rPr>
              <a:t>，从潜伏期末到急性期都有传染性。</a:t>
            </a:r>
            <a:endParaRPr lang="en-US" altLang="zh-CN" sz="2000" spc="-5" dirty="0">
              <a:latin typeface="黑体"/>
              <a:ea typeface="黑体"/>
              <a:cs typeface="黑体"/>
            </a:endParaRPr>
          </a:p>
          <a:p>
            <a:pPr marL="469900" marR="5080" indent="-457200">
              <a:lnSpc>
                <a:spcPct val="130000"/>
              </a:lnSpc>
              <a:spcBef>
                <a:spcPts val="95"/>
              </a:spcBef>
              <a:buClr>
                <a:srgbClr val="800000"/>
              </a:buClr>
              <a:buFont typeface="Wingdings" charset="2"/>
              <a:buChar char="Ø"/>
            </a:pPr>
            <a:endParaRPr lang="en-US" sz="2000" spc="-5" dirty="0" smtClean="0">
              <a:latin typeface="黑体"/>
              <a:ea typeface="黑体"/>
              <a:cs typeface="黑体"/>
            </a:endParaRPr>
          </a:p>
          <a:p>
            <a:pPr marL="469900" marR="5080" indent="-457200">
              <a:lnSpc>
                <a:spcPct val="130000"/>
              </a:lnSpc>
              <a:spcBef>
                <a:spcPts val="95"/>
              </a:spcBef>
              <a:buClr>
                <a:srgbClr val="800000"/>
              </a:buClr>
              <a:buFont typeface="Wingdings" charset="2"/>
              <a:buChar char="Ø"/>
            </a:pPr>
            <a:r>
              <a:rPr lang="zh-CN" altLang="en-US" sz="2000" spc="5" dirty="0" smtClean="0">
                <a:latin typeface="黑体"/>
                <a:ea typeface="黑体"/>
                <a:cs typeface="黑体"/>
              </a:rPr>
              <a:t>受感染动物也可成为传</a:t>
            </a:r>
            <a:r>
              <a:rPr lang="zh-CN" altLang="en-US" sz="2000" spc="-10" dirty="0">
                <a:latin typeface="黑体"/>
                <a:ea typeface="黑体"/>
                <a:cs typeface="黑体"/>
              </a:rPr>
              <a:t>染</a:t>
            </a:r>
            <a:r>
              <a:rPr lang="zh-CN" altLang="en-US" sz="2000" dirty="0">
                <a:latin typeface="黑体"/>
                <a:ea typeface="黑体"/>
                <a:cs typeface="黑体"/>
              </a:rPr>
              <a:t>源</a:t>
            </a:r>
            <a:r>
              <a:rPr lang="zh-CN" altLang="en-US" sz="2000" dirty="0" smtClean="0">
                <a:latin typeface="黑体"/>
                <a:ea typeface="黑体"/>
                <a:cs typeface="黑体"/>
              </a:rPr>
              <a:t>，人</a:t>
            </a:r>
            <a:r>
              <a:rPr lang="zh-CN" altLang="en-US" sz="2000" dirty="0">
                <a:latin typeface="黑体"/>
                <a:ea typeface="黑体"/>
                <a:cs typeface="黑体"/>
              </a:rPr>
              <a:t>感染来源动物的流感</a:t>
            </a:r>
            <a:r>
              <a:rPr lang="zh-CN" altLang="en-US" sz="2000" spc="-10" dirty="0">
                <a:latin typeface="黑体"/>
                <a:ea typeface="黑体"/>
                <a:cs typeface="黑体"/>
              </a:rPr>
              <a:t>病</a:t>
            </a:r>
            <a:r>
              <a:rPr lang="zh-CN" altLang="en-US" sz="2000" dirty="0">
                <a:latin typeface="黑体"/>
                <a:ea typeface="黑体"/>
                <a:cs typeface="黑体"/>
              </a:rPr>
              <a:t>例在近距离密切接触可发</a:t>
            </a:r>
            <a:r>
              <a:rPr lang="zh-CN" altLang="en-US" sz="2000" dirty="0" smtClean="0">
                <a:latin typeface="黑体"/>
                <a:ea typeface="黑体"/>
                <a:cs typeface="黑体"/>
              </a:rPr>
              <a:t>生</a:t>
            </a:r>
            <a:r>
              <a:rPr lang="zh-CN" altLang="en-US" sz="2000" spc="-10" dirty="0" smtClean="0">
                <a:latin typeface="黑体"/>
                <a:ea typeface="黑体"/>
                <a:cs typeface="黑体"/>
              </a:rPr>
              <a:t>有</a:t>
            </a:r>
            <a:r>
              <a:rPr lang="zh-CN" altLang="en-US" sz="2000" dirty="0" smtClean="0">
                <a:latin typeface="黑体"/>
                <a:ea typeface="黑体"/>
                <a:cs typeface="黑体"/>
              </a:rPr>
              <a:t>限传播。</a:t>
            </a:r>
            <a:endParaRPr lang="en-US" altLang="zh-CN" sz="2000" dirty="0" smtClean="0">
              <a:latin typeface="黑体"/>
              <a:ea typeface="黑体"/>
              <a:cs typeface="黑体"/>
            </a:endParaRPr>
          </a:p>
          <a:p>
            <a:pPr marL="12700" marR="5080">
              <a:lnSpc>
                <a:spcPct val="130000"/>
              </a:lnSpc>
              <a:spcBef>
                <a:spcPts val="95"/>
              </a:spcBef>
              <a:buClr>
                <a:srgbClr val="800000"/>
              </a:buClr>
            </a:pPr>
            <a:endParaRPr lang="en-US" altLang="zh-CN" sz="2000" dirty="0" smtClean="0">
              <a:latin typeface="黑体"/>
              <a:ea typeface="黑体"/>
              <a:cs typeface="黑体"/>
            </a:endParaRPr>
          </a:p>
          <a:p>
            <a:pPr marL="469900" marR="5080" indent="-457200">
              <a:lnSpc>
                <a:spcPct val="130000"/>
              </a:lnSpc>
              <a:spcBef>
                <a:spcPts val="95"/>
              </a:spcBef>
              <a:buClr>
                <a:srgbClr val="800000"/>
              </a:buClr>
              <a:buFont typeface="Wingdings" charset="2"/>
              <a:buChar char="Ø"/>
            </a:pPr>
            <a:r>
              <a:rPr lang="zh-CN" altLang="en-US" sz="2000" dirty="0" smtClean="0">
                <a:latin typeface="黑体"/>
                <a:ea typeface="黑体"/>
                <a:cs typeface="黑体"/>
              </a:rPr>
              <a:t>传播时时间：病</a:t>
            </a:r>
            <a:r>
              <a:rPr lang="zh-CN" altLang="en-US" sz="2000" spc="-5" dirty="0" smtClean="0">
                <a:latin typeface="黑体"/>
                <a:ea typeface="黑体"/>
                <a:cs typeface="黑体"/>
              </a:rPr>
              <a:t>毒</a:t>
            </a:r>
            <a:r>
              <a:rPr lang="zh-CN" altLang="en-US" sz="2000" dirty="0" smtClean="0">
                <a:latin typeface="黑体"/>
                <a:ea typeface="黑体"/>
                <a:cs typeface="黑体"/>
              </a:rPr>
              <a:t>在人呼吸道分泌物</a:t>
            </a:r>
            <a:r>
              <a:rPr lang="zh-CN" altLang="en-US" sz="2000" spc="-10" dirty="0" smtClean="0">
                <a:latin typeface="黑体"/>
                <a:ea typeface="黑体"/>
                <a:cs typeface="黑体"/>
              </a:rPr>
              <a:t>中</a:t>
            </a:r>
            <a:r>
              <a:rPr lang="zh-CN" altLang="en-US" sz="2000" dirty="0" smtClean="0">
                <a:latin typeface="黑体"/>
                <a:ea typeface="黑体"/>
                <a:cs typeface="黑体"/>
              </a:rPr>
              <a:t>一般</a:t>
            </a:r>
            <a:r>
              <a:rPr lang="zh-CN" altLang="en-US" sz="2000" spc="5" dirty="0" smtClean="0">
                <a:latin typeface="黑体"/>
                <a:ea typeface="黑体"/>
                <a:cs typeface="黑体"/>
              </a:rPr>
              <a:t>持续排毒</a:t>
            </a:r>
            <a:r>
              <a:rPr lang="zh-CN" altLang="en-US" sz="2000" spc="-75" dirty="0" smtClean="0">
                <a:latin typeface="黑体"/>
                <a:ea typeface="黑体"/>
                <a:cs typeface="黑体"/>
              </a:rPr>
              <a:t> </a:t>
            </a:r>
            <a:r>
              <a:rPr lang="en-US" altLang="zh-CN" sz="2000" spc="-5" dirty="0" smtClean="0">
                <a:latin typeface="黑体"/>
                <a:ea typeface="黑体"/>
                <a:cs typeface="黑体"/>
              </a:rPr>
              <a:t>3-7</a:t>
            </a:r>
            <a:r>
              <a:rPr lang="zh-CN" altLang="en-US" sz="2000" spc="5" dirty="0" smtClean="0">
                <a:latin typeface="黑体"/>
                <a:ea typeface="黑体"/>
                <a:cs typeface="黑体"/>
              </a:rPr>
              <a:t>天，婴幼</a:t>
            </a:r>
            <a:r>
              <a:rPr lang="zh-CN" altLang="en-US" sz="2000" spc="-5" dirty="0" smtClean="0">
                <a:latin typeface="黑体"/>
                <a:ea typeface="黑体"/>
                <a:cs typeface="黑体"/>
              </a:rPr>
              <a:t>儿</a:t>
            </a:r>
            <a:r>
              <a:rPr lang="zh-CN" altLang="en-US" sz="2000" spc="5" dirty="0" smtClean="0">
                <a:latin typeface="黑体"/>
                <a:ea typeface="黑体"/>
                <a:cs typeface="黑体"/>
              </a:rPr>
              <a:t>、免</a:t>
            </a:r>
            <a:r>
              <a:rPr lang="zh-CN" altLang="en-US" sz="2000" dirty="0" smtClean="0">
                <a:latin typeface="黑体"/>
                <a:ea typeface="黑体"/>
                <a:cs typeface="黑体"/>
              </a:rPr>
              <a:t>疫功能受损患者排毒时</a:t>
            </a:r>
            <a:r>
              <a:rPr lang="zh-CN" altLang="en-US" sz="2000" spc="-10" dirty="0" smtClean="0">
                <a:latin typeface="黑体"/>
                <a:ea typeface="黑体"/>
                <a:cs typeface="黑体"/>
              </a:rPr>
              <a:t>间</a:t>
            </a:r>
            <a:r>
              <a:rPr lang="zh-CN" altLang="en-US" sz="2000" dirty="0" smtClean="0">
                <a:latin typeface="黑体"/>
                <a:ea typeface="黑体"/>
                <a:cs typeface="黑体"/>
              </a:rPr>
              <a:t>可超过一周，人感</a:t>
            </a:r>
            <a:r>
              <a:rPr lang="zh-CN" altLang="en-US" sz="2000" spc="459" dirty="0" smtClean="0">
                <a:latin typeface="黑体"/>
                <a:ea typeface="黑体"/>
                <a:cs typeface="黑体"/>
              </a:rPr>
              <a:t>染</a:t>
            </a:r>
            <a:r>
              <a:rPr lang="en-US" altLang="zh-CN" sz="2000" dirty="0" smtClean="0">
                <a:latin typeface="黑体"/>
                <a:ea typeface="黑体"/>
                <a:cs typeface="黑体"/>
              </a:rPr>
              <a:t>H</a:t>
            </a:r>
            <a:r>
              <a:rPr lang="zh-CN" altLang="en-US" sz="2000" dirty="0" smtClean="0">
                <a:latin typeface="黑体"/>
                <a:ea typeface="黑体"/>
                <a:cs typeface="黑体"/>
              </a:rPr>
              <a:t>禽流感排毒可达</a:t>
            </a:r>
            <a:r>
              <a:rPr lang="zh-CN" altLang="en-US" sz="2000" spc="-45" dirty="0" smtClean="0">
                <a:latin typeface="黑体"/>
                <a:ea typeface="黑体"/>
                <a:cs typeface="黑体"/>
              </a:rPr>
              <a:t> </a:t>
            </a:r>
            <a:r>
              <a:rPr lang="en-US" altLang="zh-CN" sz="2000" spc="-5" dirty="0" smtClean="0">
                <a:latin typeface="黑体"/>
                <a:ea typeface="黑体"/>
                <a:cs typeface="黑体"/>
              </a:rPr>
              <a:t>1</a:t>
            </a:r>
            <a:r>
              <a:rPr lang="zh-CN" altLang="en-US" sz="2000" spc="-5" dirty="0" smtClean="0">
                <a:latin typeface="黑体"/>
                <a:ea typeface="黑体"/>
                <a:cs typeface="黑体"/>
              </a:rPr>
              <a:t>～</a:t>
            </a:r>
            <a:r>
              <a:rPr lang="en-US" altLang="zh-CN" sz="2000" spc="-5" dirty="0" smtClean="0">
                <a:latin typeface="黑体"/>
                <a:ea typeface="黑体"/>
                <a:cs typeface="黑体"/>
              </a:rPr>
              <a:t>3</a:t>
            </a:r>
            <a:r>
              <a:rPr lang="zh-CN" altLang="en-US" sz="2000" spc="-15" dirty="0" smtClean="0">
                <a:latin typeface="黑体"/>
                <a:ea typeface="黑体"/>
                <a:cs typeface="黑体"/>
              </a:rPr>
              <a:t> </a:t>
            </a:r>
            <a:r>
              <a:rPr lang="zh-CN" altLang="en-US" sz="2000" dirty="0" smtClean="0">
                <a:latin typeface="黑体"/>
                <a:ea typeface="黑体"/>
                <a:cs typeface="黑体"/>
              </a:rPr>
              <a:t>周。</a:t>
            </a:r>
          </a:p>
        </p:txBody>
      </p:sp>
      <p:sp>
        <p:nvSpPr>
          <p:cNvPr id="6" name="object 6"/>
          <p:cNvSpPr txBox="1"/>
          <p:nvPr/>
        </p:nvSpPr>
        <p:spPr>
          <a:xfrm>
            <a:off x="1403648" y="303498"/>
            <a:ext cx="5760640" cy="627736"/>
          </a:xfrm>
          <a:prstGeom prst="rect">
            <a:avLst/>
          </a:prstGeom>
        </p:spPr>
        <p:txBody>
          <a:bodyPr vert="horz" wrap="square" lIns="0" tIns="12065" rIns="0" bIns="0" rtlCol="0">
            <a:spAutoFit/>
          </a:bodyPr>
          <a:lstStyle/>
          <a:p>
            <a:pPr marL="12700" algn="ctr">
              <a:lnSpc>
                <a:spcPct val="100000"/>
              </a:lnSpc>
              <a:spcBef>
                <a:spcPts val="95"/>
              </a:spcBef>
            </a:pPr>
            <a:r>
              <a:rPr lang="zh-CN" altLang="en-US" sz="4000" dirty="0" smtClean="0">
                <a:solidFill>
                  <a:srgbClr val="800000"/>
                </a:solidFill>
                <a:latin typeface="微软雅黑"/>
                <a:ea typeface="微软雅黑"/>
                <a:cs typeface="微软雅黑"/>
              </a:rPr>
              <a:t>流感的</a:t>
            </a:r>
            <a:r>
              <a:rPr sz="4000" dirty="0" smtClean="0">
                <a:solidFill>
                  <a:srgbClr val="800000"/>
                </a:solidFill>
                <a:latin typeface="微软雅黑"/>
                <a:ea typeface="微软雅黑"/>
                <a:cs typeface="微软雅黑"/>
              </a:rPr>
              <a:t>传染</a:t>
            </a:r>
            <a:r>
              <a:rPr sz="4000" dirty="0">
                <a:solidFill>
                  <a:srgbClr val="800000"/>
                </a:solidFill>
                <a:latin typeface="微软雅黑"/>
                <a:ea typeface="微软雅黑"/>
                <a:cs typeface="微软雅黑"/>
              </a:rPr>
              <a:t>源</a:t>
            </a:r>
          </a:p>
        </p:txBody>
      </p:sp>
      <p:sp>
        <p:nvSpPr>
          <p:cNvPr id="4" name="右大括号 3"/>
          <p:cNvSpPr/>
          <p:nvPr/>
        </p:nvSpPr>
        <p:spPr>
          <a:xfrm>
            <a:off x="6660234" y="1419622"/>
            <a:ext cx="381155" cy="3312368"/>
          </a:xfrm>
          <a:prstGeom prst="rightBrace">
            <a:avLst/>
          </a:prstGeom>
          <a:ln/>
        </p:spPr>
        <p:style>
          <a:lnRef idx="2">
            <a:schemeClr val="accent1"/>
          </a:lnRef>
          <a:fillRef idx="0">
            <a:schemeClr val="accent1"/>
          </a:fillRef>
          <a:effectRef idx="1">
            <a:schemeClr val="accent1"/>
          </a:effectRef>
          <a:fontRef idx="minor">
            <a:schemeClr val="tx1"/>
          </a:fontRef>
        </p:style>
        <p:txBody>
          <a:bodyPr/>
          <a:lstStyle/>
          <a:p>
            <a:endParaRPr lang="zh-CN" altLang="en-US"/>
          </a:p>
        </p:txBody>
      </p:sp>
      <p:sp>
        <p:nvSpPr>
          <p:cNvPr id="3" name="文本框 2"/>
          <p:cNvSpPr txBox="1"/>
          <p:nvPr/>
        </p:nvSpPr>
        <p:spPr>
          <a:xfrm>
            <a:off x="7092280" y="2499743"/>
            <a:ext cx="2160240" cy="1158779"/>
          </a:xfrm>
          <a:prstGeom prst="rect">
            <a:avLst/>
          </a:prstGeom>
          <a:noFill/>
        </p:spPr>
        <p:txBody>
          <a:bodyPr wrap="square" rtlCol="0">
            <a:spAutoFit/>
          </a:bodyPr>
          <a:lstStyle/>
          <a:p>
            <a:pPr>
              <a:lnSpc>
                <a:spcPct val="130000"/>
              </a:lnSpc>
            </a:pPr>
            <a:r>
              <a:rPr kumimoji="1" lang="zh-CN" altLang="en-US" dirty="0" smtClean="0">
                <a:solidFill>
                  <a:srgbClr val="800000"/>
                </a:solidFill>
                <a:latin typeface="黑体"/>
                <a:ea typeface="黑体"/>
                <a:cs typeface="黑体"/>
              </a:rPr>
              <a:t>流感病毒的传染性</a:t>
            </a:r>
            <a:endParaRPr kumimoji="1" lang="en-US" altLang="zh-CN" dirty="0" smtClean="0">
              <a:solidFill>
                <a:srgbClr val="800000"/>
              </a:solidFill>
              <a:latin typeface="黑体"/>
              <a:ea typeface="黑体"/>
              <a:cs typeface="黑体"/>
            </a:endParaRPr>
          </a:p>
          <a:p>
            <a:pPr marL="285750" indent="-285750">
              <a:lnSpc>
                <a:spcPct val="130000"/>
              </a:lnSpc>
              <a:buClr>
                <a:srgbClr val="800000"/>
              </a:buClr>
              <a:buSzPct val="70000"/>
              <a:buFont typeface="Wingdings" charset="2"/>
              <a:buChar char="Ø"/>
            </a:pPr>
            <a:r>
              <a:rPr kumimoji="1" lang="zh-CN" altLang="en-US" dirty="0" smtClean="0">
                <a:solidFill>
                  <a:srgbClr val="800000"/>
                </a:solidFill>
                <a:latin typeface="黑体"/>
                <a:ea typeface="黑体"/>
                <a:cs typeface="黑体"/>
              </a:rPr>
              <a:t>人和人之间</a:t>
            </a:r>
            <a:endParaRPr kumimoji="1" lang="en-US" altLang="zh-CN" dirty="0" smtClean="0">
              <a:solidFill>
                <a:srgbClr val="800000"/>
              </a:solidFill>
              <a:latin typeface="黑体"/>
              <a:ea typeface="黑体"/>
              <a:cs typeface="黑体"/>
            </a:endParaRPr>
          </a:p>
          <a:p>
            <a:pPr marL="285750" indent="-285750">
              <a:lnSpc>
                <a:spcPct val="130000"/>
              </a:lnSpc>
              <a:buClr>
                <a:srgbClr val="800000"/>
              </a:buClr>
              <a:buSzPct val="70000"/>
              <a:buFont typeface="Wingdings" charset="2"/>
              <a:buChar char="Ø"/>
            </a:pPr>
            <a:r>
              <a:rPr kumimoji="1" lang="zh-CN" altLang="en-US" dirty="0" smtClean="0">
                <a:solidFill>
                  <a:srgbClr val="800000"/>
                </a:solidFill>
                <a:latin typeface="黑体"/>
                <a:ea typeface="黑体"/>
                <a:cs typeface="黑体"/>
              </a:rPr>
              <a:t>人和动物之间</a:t>
            </a:r>
            <a:endParaRPr kumimoji="1" lang="zh-CN" altLang="en-US" dirty="0">
              <a:solidFill>
                <a:srgbClr val="800000"/>
              </a:solidFill>
              <a:latin typeface="黑体"/>
              <a:ea typeface="黑体"/>
              <a:cs typeface="黑体"/>
            </a:endParaRPr>
          </a:p>
        </p:txBody>
      </p:sp>
    </p:spTree>
    <p:extLst>
      <p:ext uri="{BB962C8B-B14F-4D97-AF65-F5344CB8AC3E}">
        <p14:creationId xmlns:p14="http://schemas.microsoft.com/office/powerpoint/2010/main" val="3951721472"/>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259632" y="195487"/>
            <a:ext cx="6624736" cy="646331"/>
          </a:xfrm>
          <a:prstGeom prst="rect">
            <a:avLst/>
          </a:prstGeom>
          <a:noFill/>
        </p:spPr>
        <p:txBody>
          <a:bodyPr wrap="square" rtlCol="0">
            <a:spAutoFit/>
          </a:bodyPr>
          <a:lstStyle/>
          <a:p>
            <a:r>
              <a:rPr kumimoji="1" lang="zh-CN" altLang="en-US" sz="3600" dirty="0" smtClean="0">
                <a:solidFill>
                  <a:srgbClr val="800000"/>
                </a:solidFill>
                <a:latin typeface="黑体"/>
                <a:ea typeface="黑体"/>
                <a:cs typeface="黑体"/>
              </a:rPr>
              <a:t>防控的第一招：控制传染源</a:t>
            </a:r>
            <a:endParaRPr kumimoji="1" lang="zh-CN" altLang="en-US" sz="3600" dirty="0">
              <a:solidFill>
                <a:srgbClr val="800000"/>
              </a:solidFill>
              <a:latin typeface="黑体"/>
              <a:ea typeface="黑体"/>
              <a:cs typeface="黑体"/>
            </a:endParaRPr>
          </a:p>
        </p:txBody>
      </p:sp>
      <p:sp>
        <p:nvSpPr>
          <p:cNvPr id="3" name="文本框 2"/>
          <p:cNvSpPr txBox="1"/>
          <p:nvPr/>
        </p:nvSpPr>
        <p:spPr>
          <a:xfrm>
            <a:off x="323528" y="1131590"/>
            <a:ext cx="7704856" cy="3570208"/>
          </a:xfrm>
          <a:prstGeom prst="rect">
            <a:avLst/>
          </a:prstGeom>
          <a:noFill/>
        </p:spPr>
        <p:txBody>
          <a:bodyPr wrap="square" rtlCol="0">
            <a:spAutoFit/>
          </a:bodyPr>
          <a:lstStyle/>
          <a:p>
            <a:pPr>
              <a:lnSpc>
                <a:spcPct val="150000"/>
              </a:lnSpc>
            </a:pPr>
            <a:r>
              <a:rPr kumimoji="1" lang="en-US" altLang="zh-CN" sz="2400" dirty="0" smtClean="0">
                <a:latin typeface="微软雅黑"/>
                <a:ea typeface="微软雅黑"/>
                <a:cs typeface="微软雅黑"/>
              </a:rPr>
              <a:t>1. </a:t>
            </a:r>
            <a:r>
              <a:rPr kumimoji="1" lang="zh-CN" altLang="en-US" sz="2400" dirty="0" smtClean="0">
                <a:latin typeface="微软雅黑"/>
                <a:ea typeface="微软雅黑"/>
                <a:cs typeface="微软雅黑"/>
              </a:rPr>
              <a:t>患者或病毒携带者暂时与人群隔离</a:t>
            </a:r>
            <a:endParaRPr kumimoji="1" lang="en-US" altLang="zh-CN" sz="2400" dirty="0" smtClean="0">
              <a:latin typeface="微软雅黑"/>
              <a:ea typeface="微软雅黑"/>
              <a:cs typeface="微软雅黑"/>
            </a:endParaRPr>
          </a:p>
          <a:p>
            <a:pPr marL="342900" indent="-342900">
              <a:lnSpc>
                <a:spcPct val="150000"/>
              </a:lnSpc>
              <a:buClr>
                <a:srgbClr val="800000"/>
              </a:buClr>
              <a:buSzPct val="70000"/>
              <a:buFont typeface="Wingdings" charset="2"/>
              <a:buChar char="Ø"/>
            </a:pPr>
            <a:r>
              <a:rPr kumimoji="1" lang="zh-CN" altLang="en-US" sz="2000" dirty="0" smtClean="0">
                <a:latin typeface="微软雅黑"/>
                <a:ea typeface="微软雅黑"/>
                <a:cs typeface="微软雅黑"/>
              </a:rPr>
              <a:t>不要“硬撑着”去上班</a:t>
            </a:r>
            <a:endParaRPr kumimoji="1" lang="en-US" altLang="zh-CN" sz="2000" dirty="0" smtClean="0">
              <a:latin typeface="微软雅黑"/>
              <a:ea typeface="微软雅黑"/>
              <a:cs typeface="微软雅黑"/>
            </a:endParaRPr>
          </a:p>
          <a:p>
            <a:pPr marL="342900" indent="-342900">
              <a:lnSpc>
                <a:spcPct val="150000"/>
              </a:lnSpc>
              <a:buClr>
                <a:srgbClr val="800000"/>
              </a:buClr>
              <a:buSzPct val="70000"/>
              <a:buFont typeface="Wingdings" charset="2"/>
              <a:buChar char="Ø"/>
            </a:pPr>
            <a:r>
              <a:rPr kumimoji="1" lang="zh-CN" altLang="en-US" sz="2000" dirty="0" smtClean="0">
                <a:latin typeface="微软雅黑"/>
                <a:ea typeface="微软雅黑"/>
                <a:cs typeface="微软雅黑"/>
              </a:rPr>
              <a:t>家长不要怕孩子耽误学习，“硬撑着”去上学</a:t>
            </a:r>
          </a:p>
          <a:p>
            <a:pPr>
              <a:lnSpc>
                <a:spcPct val="150000"/>
              </a:lnSpc>
              <a:buClr>
                <a:srgbClr val="800000"/>
              </a:buClr>
              <a:buSzPct val="70000"/>
            </a:pPr>
            <a:r>
              <a:rPr kumimoji="1" lang="zh-CN" altLang="en-US" sz="2400" dirty="0" smtClean="0">
                <a:latin typeface="微软雅黑"/>
                <a:ea typeface="微软雅黑"/>
                <a:cs typeface="微软雅黑"/>
              </a:rPr>
              <a:t>2</a:t>
            </a:r>
            <a:r>
              <a:rPr kumimoji="1" lang="en-US" altLang="zh-CN" sz="2400" dirty="0" smtClean="0">
                <a:latin typeface="微软雅黑"/>
                <a:ea typeface="微软雅黑"/>
                <a:cs typeface="微软雅黑"/>
              </a:rPr>
              <a:t>. </a:t>
            </a:r>
            <a:r>
              <a:rPr kumimoji="1" lang="zh-CN" altLang="en-US" sz="2400" dirty="0" smtClean="0">
                <a:latin typeface="微软雅黑"/>
                <a:ea typeface="微软雅黑"/>
                <a:cs typeface="微软雅黑"/>
              </a:rPr>
              <a:t>禽流感</a:t>
            </a:r>
          </a:p>
          <a:p>
            <a:pPr marL="342900" indent="-342900">
              <a:lnSpc>
                <a:spcPct val="150000"/>
              </a:lnSpc>
              <a:buClr>
                <a:srgbClr val="800000"/>
              </a:buClr>
              <a:buSzPct val="70000"/>
              <a:buFont typeface="Wingdings" charset="2"/>
              <a:buChar char="Ø"/>
            </a:pPr>
            <a:r>
              <a:rPr kumimoji="1" lang="zh-CN" altLang="en-US" sz="2000" dirty="0" smtClean="0">
                <a:latin typeface="微软雅黑"/>
                <a:ea typeface="微软雅黑"/>
                <a:cs typeface="微软雅黑"/>
              </a:rPr>
              <a:t>关闭活禽市场</a:t>
            </a:r>
          </a:p>
          <a:p>
            <a:pPr marL="342900" indent="-342900">
              <a:lnSpc>
                <a:spcPct val="150000"/>
              </a:lnSpc>
              <a:buClr>
                <a:srgbClr val="800000"/>
              </a:buClr>
              <a:buSzPct val="70000"/>
              <a:buFont typeface="Wingdings" charset="2"/>
              <a:buChar char="Ø"/>
            </a:pPr>
            <a:r>
              <a:rPr kumimoji="1" lang="zh-CN" altLang="en-US" sz="2000" dirty="0" smtClean="0">
                <a:latin typeface="微软雅黑"/>
                <a:ea typeface="微软雅黑"/>
                <a:cs typeface="微软雅黑"/>
              </a:rPr>
              <a:t>处死患病的家禽</a:t>
            </a:r>
          </a:p>
          <a:p>
            <a:pPr>
              <a:lnSpc>
                <a:spcPct val="150000"/>
              </a:lnSpc>
              <a:buClr>
                <a:srgbClr val="800000"/>
              </a:buClr>
              <a:buSzPct val="70000"/>
            </a:pPr>
            <a:r>
              <a:rPr kumimoji="1" lang="zh-CN" altLang="en-US" sz="2400" dirty="0" smtClean="0">
                <a:latin typeface="微软雅黑"/>
                <a:ea typeface="微软雅黑"/>
                <a:cs typeface="微软雅黑"/>
              </a:rPr>
              <a:t>3</a:t>
            </a:r>
            <a:r>
              <a:rPr kumimoji="1" lang="en-US" altLang="zh-CN" sz="2400" dirty="0" smtClean="0">
                <a:latin typeface="微软雅黑"/>
                <a:ea typeface="微软雅黑"/>
                <a:cs typeface="微软雅黑"/>
              </a:rPr>
              <a:t>. </a:t>
            </a:r>
            <a:r>
              <a:rPr kumimoji="1" lang="zh-CN" altLang="en-US" sz="2400" dirty="0" smtClean="0">
                <a:latin typeface="微软雅黑"/>
                <a:ea typeface="微软雅黑"/>
                <a:cs typeface="微软雅黑"/>
              </a:rPr>
              <a:t>污染环境的消毒</a:t>
            </a:r>
          </a:p>
        </p:txBody>
      </p:sp>
      <p:sp>
        <p:nvSpPr>
          <p:cNvPr id="4" name="右大括号 3"/>
          <p:cNvSpPr/>
          <p:nvPr/>
        </p:nvSpPr>
        <p:spPr>
          <a:xfrm>
            <a:off x="5940152" y="1563638"/>
            <a:ext cx="216024" cy="936104"/>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zh-CN" altLang="en-US"/>
          </a:p>
        </p:txBody>
      </p:sp>
      <p:sp>
        <p:nvSpPr>
          <p:cNvPr id="5" name="文本框 4"/>
          <p:cNvSpPr txBox="1"/>
          <p:nvPr/>
        </p:nvSpPr>
        <p:spPr>
          <a:xfrm>
            <a:off x="6516216" y="1923678"/>
            <a:ext cx="2016224" cy="369332"/>
          </a:xfrm>
          <a:prstGeom prst="rect">
            <a:avLst/>
          </a:prstGeom>
          <a:noFill/>
        </p:spPr>
        <p:txBody>
          <a:bodyPr wrap="square" rtlCol="0">
            <a:spAutoFit/>
          </a:bodyPr>
          <a:lstStyle/>
          <a:p>
            <a:r>
              <a:rPr kumimoji="1" lang="zh-CN" altLang="en-US" dirty="0" smtClean="0">
                <a:latin typeface="微软雅黑"/>
                <a:ea typeface="微软雅黑"/>
                <a:cs typeface="微软雅黑"/>
              </a:rPr>
              <a:t>既利己又利他</a:t>
            </a:r>
            <a:endParaRPr kumimoji="1" lang="zh-CN" altLang="en-US" dirty="0">
              <a:latin typeface="微软雅黑"/>
              <a:ea typeface="微软雅黑"/>
              <a:cs typeface="微软雅黑"/>
            </a:endParaRPr>
          </a:p>
        </p:txBody>
      </p:sp>
    </p:spTree>
    <p:extLst>
      <p:ext uri="{BB962C8B-B14F-4D97-AF65-F5344CB8AC3E}">
        <p14:creationId xmlns:p14="http://schemas.microsoft.com/office/powerpoint/2010/main" val="4241752695"/>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26751" y="1131590"/>
            <a:ext cx="4499992" cy="1862048"/>
          </a:xfrm>
          <a:prstGeom prst="rect">
            <a:avLst/>
          </a:prstGeom>
        </p:spPr>
        <p:txBody>
          <a:bodyPr vert="horz" wrap="square" lIns="0" tIns="12700" rIns="0" bIns="0" rtlCol="0">
            <a:spAutoFit/>
          </a:bodyPr>
          <a:lstStyle/>
          <a:p>
            <a:pPr marL="355600" marR="5080" indent="-343535" algn="just">
              <a:lnSpc>
                <a:spcPct val="120000"/>
              </a:lnSpc>
              <a:spcBef>
                <a:spcPts val="100"/>
              </a:spcBef>
              <a:buClr>
                <a:srgbClr val="800000"/>
              </a:buClr>
              <a:buFont typeface="Wingdings" charset="2"/>
              <a:buChar char="Ø"/>
              <a:tabLst>
                <a:tab pos="356235" algn="l"/>
              </a:tabLst>
            </a:pPr>
            <a:r>
              <a:rPr sz="2000" dirty="0">
                <a:solidFill>
                  <a:srgbClr val="000000"/>
                </a:solidFill>
                <a:latin typeface="黑体"/>
                <a:ea typeface="黑体"/>
                <a:cs typeface="黑体"/>
              </a:rPr>
              <a:t>流感主要通过打喷嚏和咳嗽等飞沫</a:t>
            </a:r>
            <a:r>
              <a:rPr sz="2000" dirty="0" smtClean="0">
                <a:solidFill>
                  <a:srgbClr val="000000"/>
                </a:solidFill>
                <a:latin typeface="黑体"/>
                <a:ea typeface="黑体"/>
                <a:cs typeface="黑体"/>
              </a:rPr>
              <a:t>传播</a:t>
            </a:r>
            <a:endParaRPr lang="x-none" sz="2000" dirty="0" smtClean="0">
              <a:solidFill>
                <a:srgbClr val="000000"/>
              </a:solidFill>
              <a:latin typeface="黑体"/>
              <a:ea typeface="黑体"/>
              <a:cs typeface="黑体"/>
            </a:endParaRPr>
          </a:p>
          <a:p>
            <a:pPr marL="355600" marR="5080" lvl="0" indent="-343535" algn="just">
              <a:lnSpc>
                <a:spcPct val="120000"/>
              </a:lnSpc>
              <a:spcBef>
                <a:spcPts val="100"/>
              </a:spcBef>
              <a:buClr>
                <a:srgbClr val="800000"/>
              </a:buClr>
              <a:buFont typeface="Wingdings" charset="2"/>
              <a:buChar char="Ø"/>
              <a:tabLst>
                <a:tab pos="356235" algn="l"/>
              </a:tabLst>
            </a:pPr>
            <a:r>
              <a:rPr lang="zh-CN" altLang="en-US" sz="2000" dirty="0">
                <a:solidFill>
                  <a:srgbClr val="000000"/>
                </a:solidFill>
                <a:latin typeface="黑体"/>
                <a:ea typeface="黑体"/>
                <a:cs typeface="黑体"/>
              </a:rPr>
              <a:t>如人群密集且密闭或通风不良的房间内，也可能通过气溶胶的形式传播，需引起警惕</a:t>
            </a:r>
            <a:r>
              <a:rPr lang="zh-CN" altLang="en-US" sz="2000" dirty="0" smtClean="0">
                <a:solidFill>
                  <a:srgbClr val="000000"/>
                </a:solidFill>
                <a:latin typeface="黑体"/>
                <a:ea typeface="黑体"/>
                <a:cs typeface="黑体"/>
              </a:rPr>
              <a:t>。</a:t>
            </a:r>
            <a:endParaRPr lang="zh-CN" altLang="en-US" sz="2000" dirty="0">
              <a:solidFill>
                <a:prstClr val="black"/>
              </a:solidFill>
            </a:endParaRPr>
          </a:p>
        </p:txBody>
      </p:sp>
      <p:sp>
        <p:nvSpPr>
          <p:cNvPr id="5" name="object 5"/>
          <p:cNvSpPr txBox="1"/>
          <p:nvPr/>
        </p:nvSpPr>
        <p:spPr>
          <a:xfrm>
            <a:off x="1475656" y="195486"/>
            <a:ext cx="5904656" cy="627736"/>
          </a:xfrm>
          <a:prstGeom prst="rect">
            <a:avLst/>
          </a:prstGeom>
        </p:spPr>
        <p:txBody>
          <a:bodyPr vert="horz" wrap="square" lIns="0" tIns="12065" rIns="0" bIns="0" rtlCol="0">
            <a:spAutoFit/>
          </a:bodyPr>
          <a:lstStyle/>
          <a:p>
            <a:pPr marL="12700" algn="ctr">
              <a:spcBef>
                <a:spcPts val="95"/>
              </a:spcBef>
            </a:pPr>
            <a:r>
              <a:rPr sz="4000" dirty="0" smtClean="0">
                <a:solidFill>
                  <a:srgbClr val="A60000"/>
                </a:solidFill>
                <a:latin typeface="Calisto MT" panose="02040603050505030304" pitchFamily="18" charset="0"/>
                <a:ea typeface="微软雅黑" panose="020B0503020204020204" pitchFamily="34" charset="-122"/>
              </a:rPr>
              <a:t>传播</a:t>
            </a:r>
            <a:r>
              <a:rPr sz="4000" dirty="0">
                <a:solidFill>
                  <a:srgbClr val="A60000"/>
                </a:solidFill>
                <a:latin typeface="Calisto MT" panose="02040603050505030304" pitchFamily="18" charset="0"/>
                <a:ea typeface="微软雅黑" panose="020B0503020204020204" pitchFamily="34" charset="-122"/>
              </a:rPr>
              <a:t>途径</a:t>
            </a:r>
          </a:p>
        </p:txBody>
      </p:sp>
      <p:sp>
        <p:nvSpPr>
          <p:cNvPr id="2" name="矩形 1"/>
          <p:cNvSpPr/>
          <p:nvPr/>
        </p:nvSpPr>
        <p:spPr>
          <a:xfrm>
            <a:off x="35496" y="3147814"/>
            <a:ext cx="4644008" cy="1818831"/>
          </a:xfrm>
          <a:prstGeom prst="rect">
            <a:avLst/>
          </a:prstGeom>
          <a:ln>
            <a:solidFill>
              <a:srgbClr val="800000"/>
            </a:solidFill>
          </a:ln>
        </p:spPr>
        <p:txBody>
          <a:bodyPr wrap="square">
            <a:spAutoFit/>
          </a:bodyPr>
          <a:lstStyle/>
          <a:p>
            <a:pPr marL="355600" marR="5080" indent="-343535" algn="just">
              <a:lnSpc>
                <a:spcPct val="120000"/>
              </a:lnSpc>
              <a:spcBef>
                <a:spcPts val="575"/>
              </a:spcBef>
              <a:buClr>
                <a:srgbClr val="800000"/>
              </a:buClr>
              <a:buFont typeface="Wingdings" charset="2"/>
              <a:buChar char="Ø"/>
              <a:tabLst>
                <a:tab pos="356235" algn="l"/>
              </a:tabLst>
            </a:pPr>
            <a:r>
              <a:rPr lang="zh-CN" altLang="en-US" dirty="0" smtClean="0">
                <a:solidFill>
                  <a:srgbClr val="000000"/>
                </a:solidFill>
                <a:latin typeface="黑体"/>
                <a:ea typeface="黑体"/>
                <a:cs typeface="黑体"/>
              </a:rPr>
              <a:t>飞沫（</a:t>
            </a:r>
            <a:r>
              <a:rPr lang="en-US" altLang="zh-CN" dirty="0" smtClean="0">
                <a:solidFill>
                  <a:srgbClr val="000000"/>
                </a:solidFill>
                <a:latin typeface="黑体"/>
                <a:ea typeface="黑体"/>
                <a:cs typeface="黑体"/>
              </a:rPr>
              <a:t>Droplet)</a:t>
            </a:r>
            <a:r>
              <a:rPr lang="zh-CN" altLang="en-US" dirty="0" smtClean="0">
                <a:solidFill>
                  <a:srgbClr val="000000"/>
                </a:solidFill>
                <a:latin typeface="黑体"/>
                <a:ea typeface="黑体"/>
                <a:cs typeface="黑体"/>
              </a:rPr>
              <a:t>：一个气动直径的</a:t>
            </a:r>
            <a:r>
              <a:rPr lang="el-GR" altLang="zh-CN" dirty="0"/>
              <a:t>≥</a:t>
            </a:r>
            <a:r>
              <a:rPr lang="el-GR" altLang="zh-CN" dirty="0" smtClean="0"/>
              <a:t>5μm</a:t>
            </a:r>
            <a:r>
              <a:rPr lang="zh-CN" altLang="en-US" dirty="0" smtClean="0">
                <a:solidFill>
                  <a:srgbClr val="000000"/>
                </a:solidFill>
                <a:latin typeface="黑体"/>
                <a:ea typeface="黑体"/>
                <a:cs typeface="黑体"/>
              </a:rPr>
              <a:t>颗粒</a:t>
            </a:r>
          </a:p>
          <a:p>
            <a:pPr marL="355600" marR="5080" lvl="0" indent="-343535" algn="just">
              <a:lnSpc>
                <a:spcPct val="120000"/>
              </a:lnSpc>
              <a:spcBef>
                <a:spcPts val="575"/>
              </a:spcBef>
              <a:buClr>
                <a:srgbClr val="800000"/>
              </a:buClr>
              <a:buFont typeface="Wingdings" charset="2"/>
              <a:buChar char="Ø"/>
              <a:tabLst>
                <a:tab pos="356235" algn="l"/>
              </a:tabLst>
            </a:pPr>
            <a:r>
              <a:rPr lang="zh-CN" altLang="en-US" dirty="0" smtClean="0">
                <a:solidFill>
                  <a:srgbClr val="000000"/>
                </a:solidFill>
                <a:latin typeface="黑体"/>
                <a:ea typeface="黑体"/>
                <a:cs typeface="黑体"/>
              </a:rPr>
              <a:t>气溶胶</a:t>
            </a:r>
            <a:r>
              <a:rPr lang="en-US" altLang="zh-CN" dirty="0" smtClean="0">
                <a:solidFill>
                  <a:srgbClr val="000000"/>
                </a:solidFill>
                <a:latin typeface="黑体"/>
                <a:ea typeface="黑体"/>
                <a:cs typeface="黑体"/>
              </a:rPr>
              <a:t>(Droplet Nuclei)</a:t>
            </a:r>
            <a:r>
              <a:rPr lang="zh-CN" altLang="en-US" dirty="0" smtClean="0">
                <a:solidFill>
                  <a:srgbClr val="000000"/>
                </a:solidFill>
                <a:latin typeface="黑体"/>
                <a:ea typeface="黑体"/>
                <a:cs typeface="黑体"/>
              </a:rPr>
              <a:t>：气动直径&lt;</a:t>
            </a:r>
            <a:r>
              <a:rPr lang="en-US" altLang="zh-CN" dirty="0" smtClean="0">
                <a:solidFill>
                  <a:srgbClr val="000000"/>
                </a:solidFill>
                <a:latin typeface="黑体"/>
                <a:ea typeface="黑体"/>
                <a:cs typeface="黑体"/>
              </a:rPr>
              <a:t>5</a:t>
            </a:r>
            <a:r>
              <a:rPr lang="el-GR" altLang="zh-CN" dirty="0"/>
              <a:t>μm</a:t>
            </a:r>
            <a:r>
              <a:rPr lang="zh-CN" altLang="en-US" dirty="0" smtClean="0">
                <a:solidFill>
                  <a:srgbClr val="000000"/>
                </a:solidFill>
                <a:latin typeface="黑体"/>
                <a:ea typeface="黑体"/>
                <a:cs typeface="黑体"/>
              </a:rPr>
              <a:t>的颗粒，可以在空气中长时间的悬浮，气溶胶传播距离更远。</a:t>
            </a:r>
            <a:endParaRPr lang="zh-CN" altLang="en-US" dirty="0">
              <a:solidFill>
                <a:prstClr val="black"/>
              </a:solidFill>
            </a:endParaRPr>
          </a:p>
        </p:txBody>
      </p:sp>
      <p:grpSp>
        <p:nvGrpSpPr>
          <p:cNvPr id="20" name="组 19"/>
          <p:cNvGrpSpPr/>
          <p:nvPr/>
        </p:nvGrpSpPr>
        <p:grpSpPr>
          <a:xfrm>
            <a:off x="4673957" y="1203598"/>
            <a:ext cx="4447520" cy="3600400"/>
            <a:chOff x="4460491" y="1131590"/>
            <a:chExt cx="4287973" cy="3249652"/>
          </a:xfrm>
        </p:grpSpPr>
        <p:pic>
          <p:nvPicPr>
            <p:cNvPr id="10" name="图片 9" descr="timg传播距离副本 2.jpg"/>
            <p:cNvPicPr>
              <a:picLocks noChangeAspect="1"/>
            </p:cNvPicPr>
            <p:nvPr/>
          </p:nvPicPr>
          <p:blipFill rotWithShape="1">
            <a:blip r:embed="rId2">
              <a:extLst>
                <a:ext uri="{28A0092B-C50C-407E-A947-70E740481C1C}">
                  <a14:useLocalDpi xmlns:a14="http://schemas.microsoft.com/office/drawing/2010/main" val="0"/>
                </a:ext>
              </a:extLst>
            </a:blip>
            <a:srcRect l="6643" t="15182" r="5163"/>
            <a:stretch/>
          </p:blipFill>
          <p:spPr>
            <a:xfrm>
              <a:off x="4460491" y="1131590"/>
              <a:ext cx="4254923" cy="3024335"/>
            </a:xfrm>
            <a:prstGeom prst="rect">
              <a:avLst/>
            </a:prstGeom>
          </p:spPr>
        </p:pic>
        <p:sp>
          <p:nvSpPr>
            <p:cNvPr id="12" name="文本框 11"/>
            <p:cNvSpPr txBox="1"/>
            <p:nvPr/>
          </p:nvSpPr>
          <p:spPr>
            <a:xfrm>
              <a:off x="5292080" y="4011910"/>
              <a:ext cx="1152128" cy="369332"/>
            </a:xfrm>
            <a:prstGeom prst="rect">
              <a:avLst/>
            </a:prstGeom>
            <a:noFill/>
          </p:spPr>
          <p:txBody>
            <a:bodyPr wrap="square" rtlCol="0">
              <a:spAutoFit/>
            </a:bodyPr>
            <a:lstStyle/>
            <a:p>
              <a:r>
                <a:rPr kumimoji="1" lang="en-US" altLang="zh-CN" dirty="0" smtClean="0"/>
                <a:t>0.3-1.0m</a:t>
              </a:r>
              <a:endParaRPr kumimoji="1" lang="zh-CN" altLang="en-US" dirty="0"/>
            </a:p>
          </p:txBody>
        </p:sp>
        <p:sp>
          <p:nvSpPr>
            <p:cNvPr id="13" name="文本框 12"/>
            <p:cNvSpPr txBox="1"/>
            <p:nvPr/>
          </p:nvSpPr>
          <p:spPr>
            <a:xfrm>
              <a:off x="6444208" y="4011910"/>
              <a:ext cx="1152128" cy="369332"/>
            </a:xfrm>
            <a:prstGeom prst="rect">
              <a:avLst/>
            </a:prstGeom>
            <a:noFill/>
          </p:spPr>
          <p:txBody>
            <a:bodyPr wrap="square" rtlCol="0">
              <a:spAutoFit/>
            </a:bodyPr>
            <a:lstStyle/>
            <a:p>
              <a:r>
                <a:rPr kumimoji="1" lang="en-US" altLang="zh-CN" dirty="0" smtClean="0"/>
                <a:t>1.0-1.5m</a:t>
              </a:r>
              <a:endParaRPr kumimoji="1" lang="zh-CN" altLang="en-US" dirty="0"/>
            </a:p>
          </p:txBody>
        </p:sp>
        <p:sp>
          <p:nvSpPr>
            <p:cNvPr id="14" name="文本框 13"/>
            <p:cNvSpPr txBox="1"/>
            <p:nvPr/>
          </p:nvSpPr>
          <p:spPr>
            <a:xfrm>
              <a:off x="7740352" y="4011910"/>
              <a:ext cx="1008112" cy="369332"/>
            </a:xfrm>
            <a:prstGeom prst="rect">
              <a:avLst/>
            </a:prstGeom>
            <a:noFill/>
          </p:spPr>
          <p:txBody>
            <a:bodyPr wrap="square" rtlCol="0">
              <a:spAutoFit/>
            </a:bodyPr>
            <a:lstStyle/>
            <a:p>
              <a:r>
                <a:rPr kumimoji="1" lang="en-US" altLang="zh-CN" dirty="0" smtClean="0"/>
                <a:t>1.5-48m</a:t>
              </a:r>
              <a:endParaRPr kumimoji="1" lang="zh-CN" altLang="en-US" dirty="0"/>
            </a:p>
          </p:txBody>
        </p:sp>
        <p:sp>
          <p:nvSpPr>
            <p:cNvPr id="15" name="矩形 14"/>
            <p:cNvSpPr/>
            <p:nvPr/>
          </p:nvSpPr>
          <p:spPr>
            <a:xfrm>
              <a:off x="6372200" y="3075806"/>
              <a:ext cx="795335" cy="307777"/>
            </a:xfrm>
            <a:prstGeom prst="rect">
              <a:avLst/>
            </a:prstGeom>
            <a:solidFill>
              <a:srgbClr val="1C5780"/>
            </a:solidFill>
          </p:spPr>
          <p:txBody>
            <a:bodyPr wrap="none">
              <a:spAutoFit/>
            </a:bodyPr>
            <a:lstStyle/>
            <a:p>
              <a:r>
                <a:rPr lang="en-US" altLang="zh-CN" sz="1400" dirty="0" smtClean="0">
                  <a:solidFill>
                    <a:schemeClr val="bg1"/>
                  </a:solidFill>
                </a:rPr>
                <a:t>5-20 </a:t>
              </a:r>
              <a:r>
                <a:rPr lang="en-US" altLang="zh-CN" sz="1400" dirty="0">
                  <a:solidFill>
                    <a:schemeClr val="bg1"/>
                  </a:solidFill>
                </a:rPr>
                <a:t>µm</a:t>
              </a:r>
              <a:endParaRPr lang="zh-CN" altLang="en-US" sz="1400" dirty="0">
                <a:solidFill>
                  <a:schemeClr val="bg1"/>
                </a:solidFill>
              </a:endParaRPr>
            </a:p>
          </p:txBody>
        </p:sp>
        <p:sp>
          <p:nvSpPr>
            <p:cNvPr id="16" name="矩形 15"/>
            <p:cNvSpPr/>
            <p:nvPr/>
          </p:nvSpPr>
          <p:spPr>
            <a:xfrm>
              <a:off x="5292080" y="3075806"/>
              <a:ext cx="792088" cy="307777"/>
            </a:xfrm>
            <a:prstGeom prst="rect">
              <a:avLst/>
            </a:prstGeom>
            <a:solidFill>
              <a:srgbClr val="1C5780"/>
            </a:solidFill>
          </p:spPr>
          <p:txBody>
            <a:bodyPr wrap="square">
              <a:spAutoFit/>
            </a:bodyPr>
            <a:lstStyle/>
            <a:p>
              <a:r>
                <a:rPr lang="en-US" altLang="zh-CN" sz="1400" dirty="0">
                  <a:solidFill>
                    <a:srgbClr val="FFFFFF"/>
                  </a:solidFill>
                </a:rPr>
                <a:t>&gt;20 µm</a:t>
              </a:r>
              <a:endParaRPr lang="zh-CN" altLang="en-US" sz="1400" dirty="0">
                <a:solidFill>
                  <a:srgbClr val="FFFFFF"/>
                </a:solidFill>
              </a:endParaRPr>
            </a:p>
          </p:txBody>
        </p:sp>
        <p:sp>
          <p:nvSpPr>
            <p:cNvPr id="18" name="矩形 17"/>
            <p:cNvSpPr/>
            <p:nvPr/>
          </p:nvSpPr>
          <p:spPr>
            <a:xfrm>
              <a:off x="7524328" y="1275606"/>
              <a:ext cx="1152127" cy="369332"/>
            </a:xfrm>
            <a:prstGeom prst="rect">
              <a:avLst/>
            </a:prstGeom>
            <a:solidFill>
              <a:schemeClr val="bg2">
                <a:lumMod val="90000"/>
              </a:schemeClr>
            </a:solidFill>
          </p:spPr>
          <p:txBody>
            <a:bodyPr wrap="square">
              <a:spAutoFit/>
            </a:bodyPr>
            <a:lstStyle/>
            <a:p>
              <a:r>
                <a:rPr lang="hr-HR" altLang="zh-CN" dirty="0" smtClean="0"/>
                <a:t>&lt;</a:t>
              </a:r>
              <a:r>
                <a:rPr lang="en-US" altLang="zh-CN" dirty="0" smtClean="0"/>
                <a:t>5µm</a:t>
              </a:r>
              <a:endParaRPr lang="zh-CN" altLang="en-US" dirty="0"/>
            </a:p>
          </p:txBody>
        </p:sp>
      </p:grpSp>
    </p:spTree>
    <p:extLst>
      <p:ext uri="{BB962C8B-B14F-4D97-AF65-F5344CB8AC3E}">
        <p14:creationId xmlns:p14="http://schemas.microsoft.com/office/powerpoint/2010/main" val="1255775725"/>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79512" y="1275606"/>
            <a:ext cx="5328592" cy="3329886"/>
          </a:xfrm>
          <a:prstGeom prst="rect">
            <a:avLst/>
          </a:prstGeom>
        </p:spPr>
        <p:txBody>
          <a:bodyPr wrap="square">
            <a:spAutoFit/>
          </a:bodyPr>
          <a:lstStyle/>
          <a:p>
            <a:pPr marL="355600" marR="5080" indent="-343535" algn="just">
              <a:lnSpc>
                <a:spcPct val="120000"/>
              </a:lnSpc>
              <a:spcBef>
                <a:spcPts val="100"/>
              </a:spcBef>
              <a:buClr>
                <a:srgbClr val="800000"/>
              </a:buClr>
              <a:buFont typeface="Wingdings" charset="2"/>
              <a:buChar char="Ø"/>
              <a:tabLst>
                <a:tab pos="356235" algn="l"/>
              </a:tabLst>
            </a:pPr>
            <a:r>
              <a:rPr lang="zh-CN" altLang="en-US" sz="2400" dirty="0">
                <a:solidFill>
                  <a:srgbClr val="000000"/>
                </a:solidFill>
                <a:latin typeface="黑体"/>
                <a:ea typeface="黑体"/>
                <a:cs typeface="黑体"/>
              </a:rPr>
              <a:t>也可经口腔、鼻腔、眼睛等黏膜直接或间接接触传播</a:t>
            </a:r>
          </a:p>
          <a:p>
            <a:pPr marL="355600" marR="5080" lvl="0" indent="-343535" algn="just">
              <a:lnSpc>
                <a:spcPct val="120000"/>
              </a:lnSpc>
              <a:spcBef>
                <a:spcPts val="575"/>
              </a:spcBef>
              <a:buClr>
                <a:srgbClr val="800000"/>
              </a:buClr>
              <a:buFont typeface="Wingdings" charset="2"/>
              <a:buChar char="Ø"/>
              <a:tabLst>
                <a:tab pos="356235" algn="l"/>
              </a:tabLst>
            </a:pPr>
            <a:r>
              <a:rPr lang="zh-CN" altLang="en-US" sz="2400" dirty="0">
                <a:solidFill>
                  <a:srgbClr val="000000"/>
                </a:solidFill>
                <a:latin typeface="黑体"/>
                <a:ea typeface="黑体"/>
                <a:cs typeface="黑体"/>
              </a:rPr>
              <a:t>接触被病毒污染的物品也可通过上述途径感染</a:t>
            </a:r>
          </a:p>
          <a:p>
            <a:pPr marL="355600" marR="5080" lvl="0" indent="-343535" algn="just">
              <a:lnSpc>
                <a:spcPct val="120000"/>
              </a:lnSpc>
              <a:spcBef>
                <a:spcPts val="575"/>
              </a:spcBef>
              <a:buClr>
                <a:srgbClr val="800000"/>
              </a:buClr>
              <a:buFont typeface="Wingdings" charset="2"/>
              <a:buChar char="Ø"/>
              <a:tabLst>
                <a:tab pos="356235" algn="l"/>
              </a:tabLst>
            </a:pPr>
            <a:r>
              <a:rPr lang="zh-CN" altLang="en-US" sz="2400" dirty="0">
                <a:solidFill>
                  <a:srgbClr val="000000"/>
                </a:solidFill>
                <a:latin typeface="黑体"/>
                <a:ea typeface="黑体"/>
                <a:cs typeface="黑体"/>
              </a:rPr>
              <a:t>人感染禽流感主要是通过直接接触受感染的动物或受污染的环境而获得。</a:t>
            </a:r>
          </a:p>
        </p:txBody>
      </p:sp>
      <p:pic>
        <p:nvPicPr>
          <p:cNvPr id="3" name="图片 2"/>
          <p:cNvPicPr>
            <a:picLocks noChangeAspect="1"/>
          </p:cNvPicPr>
          <p:nvPr/>
        </p:nvPicPr>
        <p:blipFill rotWithShape="1">
          <a:blip r:embed="rId2"/>
          <a:srcRect l="2330" t="19966"/>
          <a:stretch/>
        </p:blipFill>
        <p:spPr>
          <a:xfrm>
            <a:off x="5724128" y="1419621"/>
            <a:ext cx="2952328" cy="3163379"/>
          </a:xfrm>
          <a:prstGeom prst="rect">
            <a:avLst/>
          </a:prstGeom>
          <a:ln>
            <a:solidFill>
              <a:srgbClr val="B83D68"/>
            </a:solidFill>
          </a:ln>
        </p:spPr>
      </p:pic>
    </p:spTree>
    <p:extLst>
      <p:ext uri="{BB962C8B-B14F-4D97-AF65-F5344CB8AC3E}">
        <p14:creationId xmlns:p14="http://schemas.microsoft.com/office/powerpoint/2010/main" val="2398517884"/>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descr="咳嗽礼仪.jpg"/>
          <p:cNvPicPr>
            <a:picLocks noChangeAspect="1"/>
          </p:cNvPicPr>
          <p:nvPr/>
        </p:nvPicPr>
        <p:blipFill rotWithShape="1">
          <a:blip r:embed="rId2" cstate="print">
            <a:extLst>
              <a:ext uri="{28A0092B-C50C-407E-A947-70E740481C1C}">
                <a14:useLocalDpi xmlns:a14="http://schemas.microsoft.com/office/drawing/2010/main" val="0"/>
              </a:ext>
            </a:extLst>
          </a:blip>
          <a:srcRect t="24955" b="1"/>
          <a:stretch/>
        </p:blipFill>
        <p:spPr>
          <a:xfrm>
            <a:off x="30468" y="1059582"/>
            <a:ext cx="9113532" cy="4083918"/>
          </a:xfrm>
          <a:prstGeom prst="rect">
            <a:avLst/>
          </a:prstGeom>
        </p:spPr>
      </p:pic>
      <p:sp>
        <p:nvSpPr>
          <p:cNvPr id="2" name="文本框 1"/>
          <p:cNvSpPr txBox="1"/>
          <p:nvPr/>
        </p:nvSpPr>
        <p:spPr>
          <a:xfrm>
            <a:off x="1259632" y="195487"/>
            <a:ext cx="6624736" cy="646331"/>
          </a:xfrm>
          <a:prstGeom prst="rect">
            <a:avLst/>
          </a:prstGeom>
          <a:noFill/>
        </p:spPr>
        <p:txBody>
          <a:bodyPr wrap="square" rtlCol="0">
            <a:spAutoFit/>
          </a:bodyPr>
          <a:lstStyle/>
          <a:p>
            <a:r>
              <a:rPr kumimoji="1" lang="zh-CN" altLang="en-US" sz="3600" dirty="0" smtClean="0">
                <a:solidFill>
                  <a:srgbClr val="800000"/>
                </a:solidFill>
                <a:latin typeface="黑体"/>
                <a:ea typeface="黑体"/>
                <a:cs typeface="黑体"/>
              </a:rPr>
              <a:t>防控的第二招：切断传染途径</a:t>
            </a:r>
            <a:endParaRPr kumimoji="1" lang="zh-CN" altLang="en-US" sz="3600" dirty="0">
              <a:solidFill>
                <a:srgbClr val="800000"/>
              </a:solidFill>
              <a:latin typeface="黑体"/>
              <a:ea typeface="黑体"/>
              <a:cs typeface="黑体"/>
            </a:endParaRPr>
          </a:p>
        </p:txBody>
      </p:sp>
      <p:sp>
        <p:nvSpPr>
          <p:cNvPr id="13" name="文本框 12"/>
          <p:cNvSpPr txBox="1"/>
          <p:nvPr/>
        </p:nvSpPr>
        <p:spPr>
          <a:xfrm>
            <a:off x="2411760" y="1563638"/>
            <a:ext cx="3312368" cy="1600438"/>
          </a:xfrm>
          <a:prstGeom prst="rect">
            <a:avLst/>
          </a:prstGeom>
          <a:solidFill>
            <a:srgbClr val="E5C6D5"/>
          </a:solidFill>
        </p:spPr>
        <p:txBody>
          <a:bodyPr wrap="square" rtlCol="0">
            <a:spAutoFit/>
          </a:bodyPr>
          <a:lstStyle/>
          <a:p>
            <a:r>
              <a:rPr lang="zh-CN" altLang="en-US" sz="1400" b="1" dirty="0" smtClean="0">
                <a:latin typeface="黑体" panose="02010609060101010101" charset="-122"/>
                <a:ea typeface="黑体" panose="02010609060101010101" charset="-122"/>
                <a:cs typeface="黑体" panose="02010609060101010101" charset="-122"/>
                <a:sym typeface="+mn-ea"/>
              </a:rPr>
              <a:t>手部卫生</a:t>
            </a:r>
            <a:r>
              <a:rPr lang="zh-CN" altLang="en-US" sz="1400" b="1" dirty="0">
                <a:latin typeface="黑体" panose="02010609060101010101" charset="-122"/>
                <a:ea typeface="黑体" panose="02010609060101010101" charset="-122"/>
                <a:cs typeface="黑体" panose="02010609060101010101" charset="-122"/>
                <a:sym typeface="+mn-ea"/>
              </a:rPr>
              <a:t>、咳嗽礼仪 ：</a:t>
            </a:r>
            <a:r>
              <a:rPr lang="zh-CN" altLang="en-US" sz="1400" dirty="0">
                <a:solidFill>
                  <a:srgbClr val="000000"/>
                </a:solidFill>
                <a:effectLst>
                  <a:outerShdw blurRad="38100" dist="25400" dir="5400000" algn="ctr" rotWithShape="0">
                    <a:srgbClr val="6E747A">
                      <a:alpha val="43000"/>
                    </a:srgbClr>
                  </a:outerShdw>
                </a:effectLst>
                <a:latin typeface="黑体" panose="02010609060101010101" charset="-122"/>
                <a:ea typeface="黑体" panose="02010609060101010101" charset="-122"/>
                <a:cs typeface="黑体" panose="02010609060101010101" charset="-122"/>
                <a:sym typeface="+mn-ea"/>
              </a:rPr>
              <a:t>建议在季节性流感流行和流感大流行期间，将手部卫生和咳嗽礼仪作为一般卫生措施和感染预防措施的一部分。</a:t>
            </a:r>
            <a:r>
              <a:rPr lang="zh-CN" altLang="en-US" sz="1400" dirty="0">
                <a:latin typeface="微软雅黑"/>
                <a:ea typeface="微软雅黑"/>
                <a:cs typeface="微软雅黑"/>
              </a:rPr>
              <a:t>咳嗽或打喷嚏时，用上臂或纸巾、毛巾等遮住口鼻，咳嗽或打喷嚏后洗手，</a:t>
            </a:r>
            <a:r>
              <a:rPr lang="zh-CN" altLang="en-US" sz="1400" dirty="0" smtClean="0">
                <a:latin typeface="微软雅黑"/>
                <a:ea typeface="微软雅黑"/>
                <a:cs typeface="微软雅黑"/>
              </a:rPr>
              <a:t>尽量避免触摸眼睛，鼻子和嘴巴。</a:t>
            </a:r>
            <a:endParaRPr kumimoji="1" lang="zh-CN" altLang="en-US" sz="1400" dirty="0"/>
          </a:p>
        </p:txBody>
      </p:sp>
      <p:sp>
        <p:nvSpPr>
          <p:cNvPr id="15" name="文本框 14"/>
          <p:cNvSpPr txBox="1"/>
          <p:nvPr/>
        </p:nvSpPr>
        <p:spPr>
          <a:xfrm>
            <a:off x="6084168" y="1563638"/>
            <a:ext cx="1656184" cy="1169551"/>
          </a:xfrm>
          <a:prstGeom prst="rect">
            <a:avLst/>
          </a:prstGeom>
          <a:solidFill>
            <a:schemeClr val="accent4">
              <a:lumMod val="40000"/>
              <a:lumOff val="60000"/>
            </a:schemeClr>
          </a:solidFill>
        </p:spPr>
        <p:txBody>
          <a:bodyPr wrap="square" rtlCol="0">
            <a:spAutoFit/>
          </a:bodyPr>
          <a:lstStyle/>
          <a:p>
            <a:pPr marL="0" lvl="2"/>
            <a:r>
              <a:rPr lang="zh-CN" altLang="en-US" sz="1400" dirty="0" smtClean="0">
                <a:latin typeface="黑体" panose="02010609060101010101" charset="-122"/>
                <a:ea typeface="黑体" panose="02010609060101010101" charset="-122"/>
                <a:cs typeface="黑体" panose="02010609060101010101" charset="-122"/>
                <a:sym typeface="+mn-ea"/>
              </a:rPr>
              <a:t>佩戴口罩：</a:t>
            </a:r>
            <a:r>
              <a:rPr lang="zh-CN" altLang="en-US" sz="1400" dirty="0" smtClean="0">
                <a:latin typeface="黑体"/>
                <a:ea typeface="黑体"/>
                <a:cs typeface="黑体"/>
              </a:rPr>
              <a:t>正确</a:t>
            </a:r>
            <a:r>
              <a:rPr lang="zh-CN" altLang="en-US" sz="1400" dirty="0">
                <a:latin typeface="黑体"/>
                <a:ea typeface="黑体"/>
                <a:cs typeface="黑体"/>
              </a:rPr>
              <a:t>的戴口罩既可以避免被传染，也可以避免把病毒传染给别人，一举两得</a:t>
            </a:r>
            <a:r>
              <a:rPr lang="zh-CN" altLang="en-US" sz="1400" dirty="0" smtClean="0">
                <a:latin typeface="黑体"/>
                <a:ea typeface="黑体"/>
                <a:cs typeface="黑体"/>
              </a:rPr>
              <a:t>。</a:t>
            </a:r>
            <a:endParaRPr lang="zh-CN" altLang="en-US" sz="1400" dirty="0">
              <a:latin typeface="黑体"/>
              <a:ea typeface="黑体"/>
              <a:cs typeface="黑体"/>
            </a:endParaRPr>
          </a:p>
        </p:txBody>
      </p:sp>
      <p:sp>
        <p:nvSpPr>
          <p:cNvPr id="17" name="矩形 16"/>
          <p:cNvSpPr/>
          <p:nvPr/>
        </p:nvSpPr>
        <p:spPr>
          <a:xfrm>
            <a:off x="5724128" y="1563638"/>
            <a:ext cx="432048" cy="1152128"/>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18" name="矩形 17"/>
          <p:cNvSpPr/>
          <p:nvPr/>
        </p:nvSpPr>
        <p:spPr>
          <a:xfrm>
            <a:off x="4139952" y="3147814"/>
            <a:ext cx="1584176" cy="216024"/>
          </a:xfrm>
          <a:prstGeom prst="rect">
            <a:avLst/>
          </a:prstGeom>
          <a:solidFill>
            <a:schemeClr val="bg1"/>
          </a:soli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pic>
        <p:nvPicPr>
          <p:cNvPr id="20" name="图片 19" descr="预防1.jpg"/>
          <p:cNvPicPr>
            <a:picLocks noChangeAspect="1"/>
          </p:cNvPicPr>
          <p:nvPr/>
        </p:nvPicPr>
        <p:blipFill rotWithShape="1">
          <a:blip r:embed="rId3">
            <a:extLst>
              <a:ext uri="{28A0092B-C50C-407E-A947-70E740481C1C}">
                <a14:useLocalDpi xmlns:a14="http://schemas.microsoft.com/office/drawing/2010/main" val="0"/>
              </a:ext>
            </a:extLst>
          </a:blip>
          <a:srcRect l="65406" t="6112" b="64831"/>
          <a:stretch/>
        </p:blipFill>
        <p:spPr>
          <a:xfrm>
            <a:off x="7149969" y="3219822"/>
            <a:ext cx="1960592" cy="1923679"/>
          </a:xfrm>
          <a:prstGeom prst="rect">
            <a:avLst/>
          </a:prstGeom>
        </p:spPr>
      </p:pic>
    </p:spTree>
    <p:extLst>
      <p:ext uri="{BB962C8B-B14F-4D97-AF65-F5344CB8AC3E}">
        <p14:creationId xmlns:p14="http://schemas.microsoft.com/office/powerpoint/2010/main" val="3920840037"/>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1545" y="1131590"/>
            <a:ext cx="6552728" cy="3744416"/>
          </a:xfrm>
        </p:spPr>
        <p:txBody>
          <a:bodyPr/>
          <a:lstStyle/>
          <a:p>
            <a:pPr marL="0" indent="0">
              <a:buNone/>
            </a:pPr>
            <a:r>
              <a:rPr lang="en-US" altLang="zh-CN" sz="2000" dirty="0" smtClean="0">
                <a:solidFill>
                  <a:srgbClr val="800000"/>
                </a:solidFill>
                <a:latin typeface="黑体"/>
                <a:ea typeface="黑体"/>
                <a:cs typeface="黑体"/>
              </a:rPr>
              <a:t>A. </a:t>
            </a:r>
            <a:r>
              <a:rPr lang="zh-CN" altLang="en-US" sz="2000" dirty="0" smtClean="0">
                <a:solidFill>
                  <a:srgbClr val="800000"/>
                </a:solidFill>
                <a:latin typeface="黑体"/>
                <a:ea typeface="黑体"/>
                <a:cs typeface="黑体"/>
              </a:rPr>
              <a:t>棉布口罩</a:t>
            </a:r>
            <a:r>
              <a:rPr lang="zh-CN" altLang="en-US" sz="2000" dirty="0">
                <a:solidFill>
                  <a:srgbClr val="800000"/>
                </a:solidFill>
                <a:latin typeface="黑体"/>
                <a:ea typeface="黑体"/>
                <a:cs typeface="黑体"/>
              </a:rPr>
              <a:t>：</a:t>
            </a:r>
            <a:r>
              <a:rPr lang="zh-CN" altLang="en-US" sz="2000" dirty="0">
                <a:latin typeface="黑体"/>
                <a:ea typeface="黑体"/>
                <a:cs typeface="黑体"/>
              </a:rPr>
              <a:t>基本不具备预防传染病的作用，但有一定的防尘保暖效果，对于鼻腔、呼吸道对温度和环境比较敏感的人来说是不错的选择</a:t>
            </a:r>
            <a:r>
              <a:rPr lang="zh-CN" altLang="en-US" sz="2000" dirty="0" smtClean="0">
                <a:latin typeface="黑体"/>
                <a:ea typeface="黑体"/>
                <a:cs typeface="黑体"/>
              </a:rPr>
              <a:t>。</a:t>
            </a:r>
          </a:p>
          <a:p>
            <a:pPr marL="0" indent="0">
              <a:buNone/>
            </a:pPr>
            <a:endParaRPr lang="en-US" altLang="zh-CN" sz="2000" dirty="0" smtClean="0">
              <a:latin typeface="黑体"/>
              <a:ea typeface="黑体"/>
              <a:cs typeface="黑体"/>
            </a:endParaRPr>
          </a:p>
          <a:p>
            <a:pPr marL="0" indent="0">
              <a:buNone/>
            </a:pPr>
            <a:r>
              <a:rPr lang="en-US" altLang="zh-CN" sz="2000" dirty="0" smtClean="0">
                <a:solidFill>
                  <a:srgbClr val="800000"/>
                </a:solidFill>
                <a:latin typeface="黑体"/>
                <a:ea typeface="黑体"/>
                <a:cs typeface="黑体"/>
              </a:rPr>
              <a:t>B</a:t>
            </a:r>
            <a:r>
              <a:rPr lang="en-US" altLang="zh-CN" sz="2000" dirty="0">
                <a:solidFill>
                  <a:srgbClr val="800000"/>
                </a:solidFill>
                <a:latin typeface="黑体"/>
                <a:ea typeface="黑体"/>
                <a:cs typeface="黑体"/>
              </a:rPr>
              <a:t>. </a:t>
            </a:r>
            <a:r>
              <a:rPr lang="zh-CN" altLang="en-US" sz="2000" dirty="0">
                <a:solidFill>
                  <a:srgbClr val="800000"/>
                </a:solidFill>
                <a:latin typeface="黑体"/>
                <a:ea typeface="黑体"/>
                <a:cs typeface="黑体"/>
              </a:rPr>
              <a:t>医用外科口罩：</a:t>
            </a:r>
            <a:r>
              <a:rPr lang="zh-CN" altLang="en-US" sz="2000" dirty="0">
                <a:latin typeface="黑体"/>
                <a:ea typeface="黑体"/>
                <a:cs typeface="黑体"/>
              </a:rPr>
              <a:t>透气性好、阻尘、阻水、质轻，可避免喷溅的液体与喷雾接触到口腔和鼻腔，是最常用的一类防护口罩</a:t>
            </a:r>
            <a:r>
              <a:rPr lang="zh-CN" altLang="en-US" sz="2000" dirty="0" smtClean="0">
                <a:latin typeface="黑体"/>
                <a:ea typeface="黑体"/>
                <a:cs typeface="黑体"/>
              </a:rPr>
              <a:t>。</a:t>
            </a:r>
          </a:p>
          <a:p>
            <a:pPr marL="0" indent="0">
              <a:buNone/>
            </a:pPr>
            <a:endParaRPr lang="zh-CN" altLang="en-US" sz="2000" dirty="0">
              <a:latin typeface="黑体"/>
              <a:ea typeface="黑体"/>
              <a:cs typeface="黑体"/>
            </a:endParaRPr>
          </a:p>
          <a:p>
            <a:pPr marL="0" indent="0">
              <a:buNone/>
            </a:pPr>
            <a:r>
              <a:rPr lang="en-US" altLang="zh-CN" sz="2000" dirty="0">
                <a:solidFill>
                  <a:srgbClr val="800000"/>
                </a:solidFill>
                <a:latin typeface="黑体"/>
                <a:ea typeface="黑体"/>
                <a:cs typeface="黑体"/>
              </a:rPr>
              <a:t>C. N95</a:t>
            </a:r>
            <a:r>
              <a:rPr lang="zh-CN" altLang="en-US" sz="2000" dirty="0">
                <a:solidFill>
                  <a:srgbClr val="800000"/>
                </a:solidFill>
                <a:latin typeface="黑体"/>
                <a:ea typeface="黑体"/>
                <a:cs typeface="黑体"/>
              </a:rPr>
              <a:t>口罩：</a:t>
            </a:r>
            <a:r>
              <a:rPr lang="zh-CN" altLang="en-US" sz="2000" dirty="0">
                <a:latin typeface="黑体"/>
                <a:ea typeface="黑体"/>
                <a:cs typeface="黑体"/>
              </a:rPr>
              <a:t>包合面部最紧</a:t>
            </a:r>
            <a:r>
              <a:rPr lang="zh-CN" altLang="en-US" sz="2000" dirty="0" smtClean="0">
                <a:latin typeface="黑体"/>
                <a:ea typeface="黑体"/>
                <a:cs typeface="黑体"/>
              </a:rPr>
              <a:t>密，可有效阻止病原体和空气中致病颗粒进入</a:t>
            </a:r>
            <a:r>
              <a:rPr lang="zh-CN" altLang="en-US" sz="2000" dirty="0">
                <a:latin typeface="黑体"/>
                <a:ea typeface="黑体"/>
                <a:cs typeface="黑体"/>
              </a:rPr>
              <a:t>呼吸道和鼻腔，防病效果、防雾霾效果均优于医用外科口罩；缺点是佩戴时透气性差，呼吸阻力较</a:t>
            </a:r>
            <a:r>
              <a:rPr lang="zh-CN" altLang="en-US" sz="2000" dirty="0" smtClean="0">
                <a:latin typeface="黑体"/>
                <a:ea typeface="黑体"/>
                <a:cs typeface="黑体"/>
              </a:rPr>
              <a:t>大</a:t>
            </a:r>
            <a:r>
              <a:rPr lang="zh-CN" altLang="en-US" sz="2000" dirty="0">
                <a:latin typeface="黑体"/>
                <a:ea typeface="黑体"/>
                <a:cs typeface="黑体"/>
              </a:rPr>
              <a:t>。</a:t>
            </a:r>
            <a:r>
              <a:rPr lang="en-US" altLang="zh-CN" sz="2000" dirty="0" smtClean="0">
                <a:latin typeface="黑体"/>
                <a:ea typeface="黑体"/>
                <a:cs typeface="黑体"/>
              </a:rPr>
              <a:t>    </a:t>
            </a:r>
            <a:endParaRPr kumimoji="1" lang="zh-CN" altLang="en-US" sz="2000" dirty="0">
              <a:latin typeface="黑体"/>
              <a:ea typeface="黑体"/>
              <a:cs typeface="黑体"/>
            </a:endParaRPr>
          </a:p>
        </p:txBody>
      </p:sp>
      <p:sp>
        <p:nvSpPr>
          <p:cNvPr id="4" name="标题 1"/>
          <p:cNvSpPr>
            <a:spLocks noGrp="1"/>
          </p:cNvSpPr>
          <p:nvPr>
            <p:ph type="title"/>
          </p:nvPr>
        </p:nvSpPr>
        <p:spPr>
          <a:xfrm>
            <a:off x="107504" y="123478"/>
            <a:ext cx="8229600" cy="857250"/>
          </a:xfrm>
        </p:spPr>
        <p:txBody>
          <a:bodyPr/>
          <a:lstStyle/>
          <a:p>
            <a:r>
              <a:rPr kumimoji="1" lang="zh-CN" altLang="en-US" dirty="0" smtClean="0"/>
              <a:t>口罩的种类和用途</a:t>
            </a:r>
            <a:endParaRPr kumimoji="1" lang="zh-CN" altLang="en-US" dirty="0"/>
          </a:p>
        </p:txBody>
      </p:sp>
      <p:pic>
        <p:nvPicPr>
          <p:cNvPr id="5" name="图片 4"/>
          <p:cNvPicPr/>
          <p:nvPr/>
        </p:nvPicPr>
        <p:blipFill rotWithShape="1">
          <a:blip r:embed="rId2">
            <a:extLst>
              <a:ext uri="{28A0092B-C50C-407E-A947-70E740481C1C}">
                <a14:useLocalDpi xmlns:a14="http://schemas.microsoft.com/office/drawing/2010/main" val="0"/>
              </a:ext>
            </a:extLst>
          </a:blip>
          <a:srcRect l="1605" t="8454" r="67077" b="6311"/>
          <a:stretch/>
        </p:blipFill>
        <p:spPr bwMode="auto">
          <a:xfrm>
            <a:off x="6516216" y="1131590"/>
            <a:ext cx="2368729" cy="1276085"/>
          </a:xfrm>
          <a:prstGeom prst="rect">
            <a:avLst/>
          </a:prstGeom>
          <a:noFill/>
          <a:ln>
            <a:noFill/>
          </a:ln>
        </p:spPr>
      </p:pic>
      <p:pic>
        <p:nvPicPr>
          <p:cNvPr id="6" name="图片 5"/>
          <p:cNvPicPr/>
          <p:nvPr/>
        </p:nvPicPr>
        <p:blipFill rotWithShape="1">
          <a:blip r:embed="rId2">
            <a:extLst>
              <a:ext uri="{28A0092B-C50C-407E-A947-70E740481C1C}">
                <a14:useLocalDpi xmlns:a14="http://schemas.microsoft.com/office/drawing/2010/main" val="0"/>
              </a:ext>
            </a:extLst>
          </a:blip>
          <a:srcRect l="33835" t="19863" r="35249" b="4795"/>
          <a:stretch/>
        </p:blipFill>
        <p:spPr bwMode="auto">
          <a:xfrm>
            <a:off x="6444208" y="2427734"/>
            <a:ext cx="2477617" cy="1293659"/>
          </a:xfrm>
          <a:prstGeom prst="rect">
            <a:avLst/>
          </a:prstGeom>
          <a:noFill/>
          <a:ln>
            <a:noFill/>
          </a:ln>
        </p:spPr>
      </p:pic>
      <p:pic>
        <p:nvPicPr>
          <p:cNvPr id="7" name="图片 6"/>
          <p:cNvPicPr/>
          <p:nvPr/>
        </p:nvPicPr>
        <p:blipFill rotWithShape="1">
          <a:blip r:embed="rId2">
            <a:extLst>
              <a:ext uri="{28A0092B-C50C-407E-A947-70E740481C1C}">
                <a14:useLocalDpi xmlns:a14="http://schemas.microsoft.com/office/drawing/2010/main" val="0"/>
              </a:ext>
            </a:extLst>
          </a:blip>
          <a:srcRect l="65235" t="16190" r="2122" b="4795"/>
          <a:stretch/>
        </p:blipFill>
        <p:spPr bwMode="auto">
          <a:xfrm>
            <a:off x="6444208" y="3744416"/>
            <a:ext cx="2520280" cy="1275606"/>
          </a:xfrm>
          <a:prstGeom prst="rect">
            <a:avLst/>
          </a:prstGeom>
          <a:noFill/>
          <a:ln>
            <a:noFill/>
          </a:ln>
        </p:spPr>
      </p:pic>
    </p:spTree>
    <p:extLst>
      <p:ext uri="{BB962C8B-B14F-4D97-AF65-F5344CB8AC3E}">
        <p14:creationId xmlns:p14="http://schemas.microsoft.com/office/powerpoint/2010/main" val="2551546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51520" y="1203598"/>
            <a:ext cx="2736304" cy="455894"/>
          </a:xfrm>
          <a:prstGeom prst="rect">
            <a:avLst/>
          </a:prstGeom>
        </p:spPr>
        <p:txBody>
          <a:bodyPr vert="horz" wrap="square" lIns="0" tIns="85725" rIns="0" bIns="0" rtlCol="0">
            <a:spAutoFit/>
          </a:bodyPr>
          <a:lstStyle/>
          <a:p>
            <a:pPr marL="355600" indent="-342900">
              <a:lnSpc>
                <a:spcPct val="100000"/>
              </a:lnSpc>
              <a:spcBef>
                <a:spcPts val="675"/>
              </a:spcBef>
              <a:buClr>
                <a:srgbClr val="800000"/>
              </a:buClr>
              <a:buFont typeface="Wingdings" charset="2"/>
              <a:buChar char="Ø"/>
              <a:tabLst>
                <a:tab pos="354965" algn="l"/>
                <a:tab pos="355600" algn="l"/>
              </a:tabLst>
            </a:pPr>
            <a:r>
              <a:rPr sz="2400" dirty="0">
                <a:solidFill>
                  <a:srgbClr val="000000"/>
                </a:solidFill>
                <a:latin typeface="黑体"/>
                <a:ea typeface="黑体"/>
                <a:cs typeface="黑体"/>
              </a:rPr>
              <a:t>人群普遍易</a:t>
            </a:r>
            <a:r>
              <a:rPr sz="2400" dirty="0" smtClean="0">
                <a:solidFill>
                  <a:srgbClr val="000000"/>
                </a:solidFill>
                <a:latin typeface="黑体"/>
                <a:ea typeface="黑体"/>
                <a:cs typeface="黑体"/>
              </a:rPr>
              <a:t>感</a:t>
            </a:r>
          </a:p>
        </p:txBody>
      </p:sp>
      <p:sp>
        <p:nvSpPr>
          <p:cNvPr id="9" name="object 9"/>
          <p:cNvSpPr/>
          <p:nvPr/>
        </p:nvSpPr>
        <p:spPr>
          <a:xfrm>
            <a:off x="6084168" y="3507854"/>
            <a:ext cx="2808734" cy="1594485"/>
          </a:xfrm>
          <a:prstGeom prst="rect">
            <a:avLst/>
          </a:prstGeom>
          <a:blipFill>
            <a:blip r:embed="rId2" cstate="print"/>
            <a:stretch>
              <a:fillRect/>
            </a:stretch>
          </a:blipFill>
        </p:spPr>
        <p:txBody>
          <a:bodyPr wrap="square" lIns="0" tIns="0" rIns="0" bIns="0" rtlCol="0"/>
          <a:lstStyle/>
          <a:p>
            <a:endParaRPr/>
          </a:p>
        </p:txBody>
      </p:sp>
      <p:pic>
        <p:nvPicPr>
          <p:cNvPr id="10" name="图片 9"/>
          <p:cNvPicPr>
            <a:picLocks noChangeAspect="1"/>
          </p:cNvPicPr>
          <p:nvPr/>
        </p:nvPicPr>
        <p:blipFill>
          <a:blip r:embed="rId3" cstate="print"/>
          <a:stretch>
            <a:fillRect/>
          </a:stretch>
        </p:blipFill>
        <p:spPr>
          <a:xfrm>
            <a:off x="1115616" y="0"/>
            <a:ext cx="6705188" cy="828675"/>
          </a:xfrm>
          <a:prstGeom prst="rect">
            <a:avLst/>
          </a:prstGeom>
        </p:spPr>
      </p:pic>
      <p:sp>
        <p:nvSpPr>
          <p:cNvPr id="3" name="object 3"/>
          <p:cNvSpPr txBox="1">
            <a:spLocks noGrp="1"/>
          </p:cNvSpPr>
          <p:nvPr>
            <p:ph type="title"/>
          </p:nvPr>
        </p:nvSpPr>
        <p:spPr>
          <a:xfrm>
            <a:off x="2123728" y="224871"/>
            <a:ext cx="5328592" cy="629018"/>
          </a:xfrm>
          <a:prstGeom prst="rect">
            <a:avLst/>
          </a:prstGeom>
        </p:spPr>
        <p:txBody>
          <a:bodyPr vert="horz" wrap="square" lIns="0" tIns="13335" rIns="0" bIns="0" rtlCol="0">
            <a:spAutoFit/>
          </a:bodyPr>
          <a:lstStyle/>
          <a:p>
            <a:pPr marL="12700" algn="ctr">
              <a:lnSpc>
                <a:spcPct val="100000"/>
              </a:lnSpc>
              <a:spcBef>
                <a:spcPts val="105"/>
              </a:spcBef>
            </a:pPr>
            <a:r>
              <a:rPr lang="zh-CN" altLang="en-US" sz="4000" dirty="0" smtClean="0">
                <a:solidFill>
                  <a:srgbClr val="A60000"/>
                </a:solidFill>
                <a:latin typeface="Calisto MT" panose="02040603050505030304" pitchFamily="18" charset="0"/>
                <a:cs typeface="+mn-cs"/>
              </a:rPr>
              <a:t>第三招：保护</a:t>
            </a:r>
            <a:r>
              <a:rPr sz="4000" dirty="0" smtClean="0">
                <a:solidFill>
                  <a:srgbClr val="A60000"/>
                </a:solidFill>
                <a:latin typeface="Calisto MT" panose="02040603050505030304" pitchFamily="18" charset="0"/>
                <a:cs typeface="+mn-cs"/>
              </a:rPr>
              <a:t>易感</a:t>
            </a:r>
            <a:r>
              <a:rPr lang="zh-CN" altLang="en-US" sz="4000" dirty="0" smtClean="0">
                <a:solidFill>
                  <a:srgbClr val="A60000"/>
                </a:solidFill>
                <a:latin typeface="Calisto MT" panose="02040603050505030304" pitchFamily="18" charset="0"/>
                <a:cs typeface="+mn-cs"/>
              </a:rPr>
              <a:t>人群</a:t>
            </a:r>
            <a:endParaRPr sz="4000" dirty="0">
              <a:solidFill>
                <a:srgbClr val="A60000"/>
              </a:solidFill>
              <a:latin typeface="Calisto MT" panose="02040603050505030304" pitchFamily="18" charset="0"/>
              <a:cs typeface="+mn-cs"/>
            </a:endParaRPr>
          </a:p>
        </p:txBody>
      </p:sp>
      <p:pic>
        <p:nvPicPr>
          <p:cNvPr id="11" name="图片 10" descr="预防1.jpg"/>
          <p:cNvPicPr>
            <a:picLocks noChangeAspect="1"/>
          </p:cNvPicPr>
          <p:nvPr/>
        </p:nvPicPr>
        <p:blipFill rotWithShape="1">
          <a:blip r:embed="rId4">
            <a:extLst>
              <a:ext uri="{28A0092B-C50C-407E-A947-70E740481C1C}">
                <a14:useLocalDpi xmlns:a14="http://schemas.microsoft.com/office/drawing/2010/main" val="0"/>
              </a:ext>
            </a:extLst>
          </a:blip>
          <a:srcRect l="34131" t="69802" r="32367" b="2526"/>
          <a:stretch/>
        </p:blipFill>
        <p:spPr>
          <a:xfrm>
            <a:off x="2483768" y="1707654"/>
            <a:ext cx="1656184" cy="1677083"/>
          </a:xfrm>
          <a:prstGeom prst="rect">
            <a:avLst/>
          </a:prstGeom>
        </p:spPr>
      </p:pic>
      <p:pic>
        <p:nvPicPr>
          <p:cNvPr id="12" name="图片 11" descr="预防1.jpg"/>
          <p:cNvPicPr>
            <a:picLocks noChangeAspect="1"/>
          </p:cNvPicPr>
          <p:nvPr/>
        </p:nvPicPr>
        <p:blipFill rotWithShape="1">
          <a:blip r:embed="rId4">
            <a:extLst>
              <a:ext uri="{28A0092B-C50C-407E-A947-70E740481C1C}">
                <a14:useLocalDpi xmlns:a14="http://schemas.microsoft.com/office/drawing/2010/main" val="0"/>
              </a:ext>
            </a:extLst>
          </a:blip>
          <a:srcRect l="67045" t="69802" b="1418"/>
          <a:stretch/>
        </p:blipFill>
        <p:spPr>
          <a:xfrm>
            <a:off x="395536" y="1707654"/>
            <a:ext cx="1728192" cy="1695478"/>
          </a:xfrm>
          <a:prstGeom prst="rect">
            <a:avLst/>
          </a:prstGeom>
        </p:spPr>
      </p:pic>
      <p:pic>
        <p:nvPicPr>
          <p:cNvPr id="13" name="图片 12" descr="预防1.jpg"/>
          <p:cNvPicPr>
            <a:picLocks noChangeAspect="1"/>
          </p:cNvPicPr>
          <p:nvPr/>
        </p:nvPicPr>
        <p:blipFill rotWithShape="1">
          <a:blip r:embed="rId4">
            <a:extLst>
              <a:ext uri="{28A0092B-C50C-407E-A947-70E740481C1C}">
                <a14:useLocalDpi xmlns:a14="http://schemas.microsoft.com/office/drawing/2010/main" val="0"/>
              </a:ext>
            </a:extLst>
          </a:blip>
          <a:srcRect l="3861" t="69801" r="64694" b="4035"/>
          <a:stretch/>
        </p:blipFill>
        <p:spPr>
          <a:xfrm>
            <a:off x="4499992" y="1707654"/>
            <a:ext cx="1848873" cy="1656184"/>
          </a:xfrm>
          <a:prstGeom prst="rect">
            <a:avLst/>
          </a:prstGeom>
        </p:spPr>
      </p:pic>
      <p:sp>
        <p:nvSpPr>
          <p:cNvPr id="14" name="矩形 13"/>
          <p:cNvSpPr/>
          <p:nvPr/>
        </p:nvSpPr>
        <p:spPr>
          <a:xfrm>
            <a:off x="107504" y="3507854"/>
            <a:ext cx="5646854" cy="1364476"/>
          </a:xfrm>
          <a:prstGeom prst="rect">
            <a:avLst/>
          </a:prstGeom>
        </p:spPr>
        <p:txBody>
          <a:bodyPr wrap="square">
            <a:spAutoFit/>
          </a:bodyPr>
          <a:lstStyle/>
          <a:p>
            <a:pPr marL="342900" indent="-342900">
              <a:lnSpc>
                <a:spcPct val="140000"/>
              </a:lnSpc>
              <a:buClr>
                <a:srgbClr val="800000"/>
              </a:buClr>
              <a:buFont typeface="Wingdings" charset="2"/>
              <a:buChar char="Ø"/>
            </a:pPr>
            <a:r>
              <a:rPr lang="zh-CN" altLang="en-US" sz="2000" dirty="0" smtClean="0">
                <a:latin typeface="微软雅黑"/>
                <a:ea typeface="微软雅黑"/>
                <a:cs typeface="微软雅黑"/>
              </a:rPr>
              <a:t>流感疫苗是最有效、最科学的保护人群</a:t>
            </a:r>
            <a:r>
              <a:rPr lang="zh-CN" altLang="en-US" sz="2000" dirty="0">
                <a:latin typeface="微软雅黑"/>
                <a:ea typeface="微软雅黑"/>
                <a:cs typeface="微软雅黑"/>
              </a:rPr>
              <a:t>预防</a:t>
            </a:r>
            <a:r>
              <a:rPr lang="zh-CN" altLang="en-US" sz="2000" dirty="0" smtClean="0">
                <a:latin typeface="微软雅黑"/>
                <a:ea typeface="微软雅黑"/>
                <a:cs typeface="微软雅黑"/>
              </a:rPr>
              <a:t>的方法。</a:t>
            </a:r>
            <a:endParaRPr lang="en-US" altLang="zh-CN" sz="2000" dirty="0">
              <a:latin typeface="微软雅黑"/>
              <a:ea typeface="微软雅黑"/>
              <a:cs typeface="微软雅黑"/>
            </a:endParaRPr>
          </a:p>
          <a:p>
            <a:pPr marL="285750" indent="-285750">
              <a:lnSpc>
                <a:spcPct val="140000"/>
              </a:lnSpc>
              <a:buClr>
                <a:srgbClr val="800000"/>
              </a:buClr>
              <a:buSzPct val="100000"/>
              <a:buFont typeface="Wingdings" charset="2"/>
              <a:buChar char="Ø"/>
            </a:pPr>
            <a:r>
              <a:rPr lang="en-US" altLang="zh-CN" sz="2000" dirty="0" smtClean="0">
                <a:latin typeface="微软雅黑"/>
                <a:ea typeface="微软雅黑"/>
                <a:cs typeface="微软雅黑"/>
              </a:rPr>
              <a:t> </a:t>
            </a:r>
            <a:r>
              <a:rPr lang="zh-CN" altLang="en-US" sz="2000" dirty="0" smtClean="0">
                <a:latin typeface="微软雅黑"/>
                <a:ea typeface="微软雅黑"/>
                <a:cs typeface="微软雅黑"/>
              </a:rPr>
              <a:t>药物预防</a:t>
            </a:r>
            <a:endParaRPr lang="zh-CN" altLang="en-US" sz="2000" dirty="0">
              <a:latin typeface="微软雅黑"/>
              <a:ea typeface="微软雅黑"/>
              <a:cs typeface="微软雅黑"/>
            </a:endParaRPr>
          </a:p>
        </p:txBody>
      </p:sp>
      <p:pic>
        <p:nvPicPr>
          <p:cNvPr id="15" name="图片 14" descr="禽流感.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60232" y="1707654"/>
            <a:ext cx="2123727" cy="1656184"/>
          </a:xfrm>
          <a:prstGeom prst="rect">
            <a:avLst/>
          </a:prstGeom>
        </p:spPr>
      </p:pic>
    </p:spTree>
    <p:extLst>
      <p:ext uri="{BB962C8B-B14F-4D97-AF65-F5344CB8AC3E}">
        <p14:creationId xmlns:p14="http://schemas.microsoft.com/office/powerpoint/2010/main" val="2789332104"/>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475656" y="195486"/>
            <a:ext cx="5976664" cy="707886"/>
          </a:xfrm>
          <a:prstGeom prst="rect">
            <a:avLst/>
          </a:prstGeom>
          <a:noFill/>
        </p:spPr>
        <p:txBody>
          <a:bodyPr wrap="square" rtlCol="0">
            <a:spAutoFit/>
          </a:bodyPr>
          <a:lstStyle/>
          <a:p>
            <a:pPr algn="ctr"/>
            <a:r>
              <a:rPr lang="zh-CN" altLang="en-US" sz="4000" dirty="0">
                <a:solidFill>
                  <a:srgbClr val="800000"/>
                </a:solidFill>
                <a:latin typeface="微软雅黑"/>
                <a:ea typeface="微软雅黑"/>
                <a:cs typeface="微软雅黑"/>
              </a:rPr>
              <a:t>流感疫苗</a:t>
            </a:r>
            <a:r>
              <a:rPr kumimoji="1" lang="zh-CN" altLang="en-US" sz="4000" dirty="0" smtClean="0">
                <a:solidFill>
                  <a:srgbClr val="800000"/>
                </a:solidFill>
                <a:latin typeface="微软雅黑"/>
                <a:ea typeface="微软雅黑"/>
                <a:cs typeface="微软雅黑"/>
              </a:rPr>
              <a:t>优先接种人群</a:t>
            </a:r>
            <a:endParaRPr kumimoji="1" lang="zh-CN" altLang="en-US" sz="4000" dirty="0">
              <a:solidFill>
                <a:srgbClr val="800000"/>
              </a:solidFill>
              <a:latin typeface="微软雅黑"/>
              <a:ea typeface="微软雅黑"/>
              <a:cs typeface="微软雅黑"/>
            </a:endParaRPr>
          </a:p>
        </p:txBody>
      </p:sp>
      <p:pic>
        <p:nvPicPr>
          <p:cNvPr id="4" name="图片 3" descr="timg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592" y="1995686"/>
            <a:ext cx="7793741" cy="3075806"/>
          </a:xfrm>
          <a:prstGeom prst="rect">
            <a:avLst/>
          </a:prstGeom>
        </p:spPr>
      </p:pic>
      <p:sp>
        <p:nvSpPr>
          <p:cNvPr id="2" name="矩形 1"/>
          <p:cNvSpPr/>
          <p:nvPr/>
        </p:nvSpPr>
        <p:spPr>
          <a:xfrm>
            <a:off x="0" y="1059582"/>
            <a:ext cx="8964488" cy="933589"/>
          </a:xfrm>
          <a:prstGeom prst="rect">
            <a:avLst/>
          </a:prstGeom>
        </p:spPr>
        <p:txBody>
          <a:bodyPr wrap="square">
            <a:spAutoFit/>
          </a:bodyPr>
          <a:lstStyle/>
          <a:p>
            <a:pPr>
              <a:lnSpc>
                <a:spcPct val="140000"/>
              </a:lnSpc>
              <a:buClr>
                <a:srgbClr val="800000"/>
              </a:buClr>
            </a:pPr>
            <a:r>
              <a:rPr lang="zh-CN" altLang="en-US" sz="2000" dirty="0">
                <a:latin typeface="微软雅黑"/>
                <a:ea typeface="微软雅黑"/>
                <a:cs typeface="微软雅黑"/>
              </a:rPr>
              <a:t>世界卫生组织以及我国卫健委和疾病预防控制中心均推荐通过接种流感疫苗预防流感及并降低发生严重并发</a:t>
            </a:r>
            <a:r>
              <a:rPr lang="zh-CN" altLang="en-US" sz="2000" dirty="0" smtClean="0">
                <a:latin typeface="微软雅黑"/>
                <a:ea typeface="微软雅黑"/>
                <a:cs typeface="微软雅黑"/>
              </a:rPr>
              <a:t>症的风险</a:t>
            </a:r>
            <a:r>
              <a:rPr lang="zh-CN" altLang="en-US" sz="2000" dirty="0" smtClean="0">
                <a:latin typeface="微软雅黑"/>
                <a:ea typeface="微软雅黑"/>
                <a:cs typeface="微软雅黑"/>
              </a:rPr>
              <a:t>，建议以下人群优先接种。</a:t>
            </a:r>
            <a:endParaRPr lang="en-US" altLang="zh-CN" sz="2000" dirty="0">
              <a:latin typeface="微软雅黑"/>
              <a:ea typeface="微软雅黑"/>
              <a:cs typeface="微软雅黑"/>
            </a:endParaRPr>
          </a:p>
        </p:txBody>
      </p:sp>
    </p:spTree>
    <p:extLst>
      <p:ext uri="{BB962C8B-B14F-4D97-AF65-F5344CB8AC3E}">
        <p14:creationId xmlns:p14="http://schemas.microsoft.com/office/powerpoint/2010/main" val="40724293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131590"/>
            <a:ext cx="9144000" cy="3277820"/>
          </a:xfrm>
          <a:prstGeom prst="rect">
            <a:avLst/>
          </a:prstGeom>
        </p:spPr>
        <p:txBody>
          <a:bodyPr wrap="square">
            <a:spAutoFit/>
          </a:bodyPr>
          <a:lstStyle/>
          <a:p>
            <a:pPr marL="457200" indent="-457200">
              <a:lnSpc>
                <a:spcPct val="130000"/>
              </a:lnSpc>
              <a:buClr>
                <a:srgbClr val="800000"/>
              </a:buClr>
              <a:buFont typeface="Wingdings" charset="2"/>
              <a:buChar char="Ø"/>
            </a:pPr>
            <a:r>
              <a:rPr lang="zh-CN" altLang="en-US" sz="2000" dirty="0" smtClean="0">
                <a:latin typeface="微软雅黑"/>
                <a:ea typeface="微软雅黑"/>
                <a:cs typeface="微软雅黑"/>
              </a:rPr>
              <a:t>我国流感季节</a:t>
            </a:r>
            <a:r>
              <a:rPr lang="zh-CN" altLang="en-US" sz="2000" dirty="0">
                <a:latin typeface="微软雅黑"/>
                <a:ea typeface="微软雅黑"/>
                <a:cs typeface="微软雅黑"/>
              </a:rPr>
              <a:t>通常在每</a:t>
            </a:r>
            <a:r>
              <a:rPr lang="zh-CN" altLang="en-US" sz="2000" dirty="0" smtClean="0">
                <a:latin typeface="微软雅黑"/>
                <a:ea typeface="微软雅黑"/>
                <a:cs typeface="微软雅黑"/>
              </a:rPr>
              <a:t>年</a:t>
            </a:r>
            <a:r>
              <a:rPr lang="en-US" altLang="zh-CN" sz="2000" dirty="0" smtClean="0">
                <a:latin typeface="微软雅黑"/>
                <a:ea typeface="微软雅黑"/>
                <a:cs typeface="微软雅黑"/>
              </a:rPr>
              <a:t>11 </a:t>
            </a:r>
            <a:r>
              <a:rPr lang="zh-CN" altLang="en-US" sz="2000" dirty="0">
                <a:latin typeface="微软雅黑"/>
                <a:ea typeface="微软雅黑"/>
                <a:cs typeface="微软雅黑"/>
              </a:rPr>
              <a:t>月至来年 </a:t>
            </a:r>
            <a:r>
              <a:rPr lang="en-US" altLang="zh-CN" sz="2000" dirty="0">
                <a:latin typeface="微软雅黑"/>
                <a:ea typeface="微软雅黑"/>
                <a:cs typeface="微软雅黑"/>
              </a:rPr>
              <a:t>4 </a:t>
            </a:r>
            <a:r>
              <a:rPr lang="zh-CN" altLang="en-US" sz="2000" dirty="0">
                <a:latin typeface="微软雅黑"/>
                <a:ea typeface="微软雅黑"/>
                <a:cs typeface="微软雅黑"/>
              </a:rPr>
              <a:t>月</a:t>
            </a:r>
            <a:r>
              <a:rPr lang="en-US" altLang="zh-CN" sz="2000" dirty="0">
                <a:latin typeface="微软雅黑"/>
                <a:ea typeface="微软雅黑"/>
                <a:cs typeface="微软雅黑"/>
              </a:rPr>
              <a:t>(</a:t>
            </a:r>
            <a:r>
              <a:rPr lang="zh-CN" altLang="en-US" sz="2000" dirty="0">
                <a:latin typeface="微软雅黑"/>
                <a:ea typeface="微软雅黑"/>
                <a:cs typeface="微软雅黑"/>
              </a:rPr>
              <a:t>各地每</a:t>
            </a:r>
            <a:r>
              <a:rPr lang="zh-CN" altLang="en-US" sz="2000" dirty="0" smtClean="0">
                <a:latin typeface="微软雅黑"/>
                <a:ea typeface="微软雅黑"/>
                <a:cs typeface="微软雅黑"/>
              </a:rPr>
              <a:t>年流感活动高峰出现</a:t>
            </a:r>
            <a:r>
              <a:rPr lang="zh-CN" altLang="en-US" sz="2000" dirty="0">
                <a:latin typeface="微软雅黑"/>
                <a:ea typeface="微软雅黑"/>
                <a:cs typeface="微软雅黑"/>
              </a:rPr>
              <a:t>的时间和持续时间不同</a:t>
            </a:r>
            <a:r>
              <a:rPr lang="en-US" altLang="zh-CN" sz="2000" dirty="0" smtClean="0">
                <a:latin typeface="微软雅黑"/>
                <a:ea typeface="微软雅黑"/>
                <a:cs typeface="微软雅黑"/>
              </a:rPr>
              <a:t>)</a:t>
            </a:r>
            <a:r>
              <a:rPr lang="zh-CN" altLang="en-US" sz="2000" dirty="0" smtClean="0">
                <a:latin typeface="微软雅黑"/>
                <a:ea typeface="微软雅黑"/>
                <a:cs typeface="微软雅黑"/>
              </a:rPr>
              <a:t>，通常接种</a:t>
            </a:r>
            <a:r>
              <a:rPr lang="zh-CN" altLang="en-US" sz="2000" dirty="0">
                <a:latin typeface="微软雅黑"/>
                <a:ea typeface="微软雅黑"/>
                <a:cs typeface="微软雅黑"/>
              </a:rPr>
              <a:t>流感疫苗 </a:t>
            </a:r>
            <a:r>
              <a:rPr lang="en-US" altLang="zh-CN" sz="2000" dirty="0">
                <a:latin typeface="微软雅黑"/>
                <a:ea typeface="微软雅黑"/>
                <a:cs typeface="微软雅黑"/>
              </a:rPr>
              <a:t>2-4 </a:t>
            </a:r>
            <a:r>
              <a:rPr lang="zh-CN" altLang="en-US" sz="2000" dirty="0" smtClean="0">
                <a:latin typeface="微软雅黑"/>
                <a:ea typeface="微软雅黑"/>
                <a:cs typeface="微软雅黑"/>
              </a:rPr>
              <a:t>周后</a:t>
            </a:r>
            <a:r>
              <a:rPr lang="zh-CN" altLang="zh-CN" sz="2000" dirty="0" smtClean="0">
                <a:latin typeface="微软雅黑"/>
                <a:ea typeface="微软雅黑"/>
                <a:cs typeface="微软雅黑"/>
              </a:rPr>
              <a:t>，</a:t>
            </a:r>
            <a:r>
              <a:rPr lang="zh-CN" altLang="en-US" sz="2000" dirty="0" smtClean="0">
                <a:latin typeface="微软雅黑"/>
                <a:ea typeface="微软雅黑"/>
                <a:cs typeface="微软雅黑"/>
              </a:rPr>
              <a:t>可产生具有保护水平的抗体</a:t>
            </a:r>
            <a:r>
              <a:rPr lang="zh-CN" altLang="zh-CN" sz="2000" dirty="0" smtClean="0">
                <a:latin typeface="微软雅黑"/>
                <a:ea typeface="微软雅黑"/>
                <a:cs typeface="微软雅黑"/>
              </a:rPr>
              <a:t>，</a:t>
            </a:r>
            <a:r>
              <a:rPr lang="zh-CN" altLang="en-US" sz="2000" dirty="0" smtClean="0">
                <a:latin typeface="微软雅黑"/>
                <a:ea typeface="微软雅黑"/>
                <a:cs typeface="微软雅黑"/>
              </a:rPr>
              <a:t>因此</a:t>
            </a:r>
            <a:r>
              <a:rPr lang="zh-CN" altLang="en-US" sz="2000" dirty="0" smtClean="0">
                <a:solidFill>
                  <a:srgbClr val="800000"/>
                </a:solidFill>
                <a:latin typeface="微软雅黑"/>
                <a:ea typeface="微软雅黑"/>
                <a:cs typeface="微软雅黑"/>
              </a:rPr>
              <a:t>建议</a:t>
            </a:r>
            <a:r>
              <a:rPr lang="zh-CN" altLang="en-US" sz="2000" dirty="0">
                <a:solidFill>
                  <a:srgbClr val="800000"/>
                </a:solidFill>
                <a:latin typeface="微软雅黑"/>
                <a:ea typeface="微软雅黑"/>
                <a:cs typeface="微软雅黑"/>
              </a:rPr>
              <a:t>最好在每年 </a:t>
            </a:r>
            <a:r>
              <a:rPr lang="en-US" altLang="zh-CN" sz="2000" dirty="0">
                <a:solidFill>
                  <a:srgbClr val="800000"/>
                </a:solidFill>
                <a:latin typeface="微软雅黑"/>
                <a:ea typeface="微软雅黑"/>
                <a:cs typeface="微软雅黑"/>
              </a:rPr>
              <a:t>9~10 </a:t>
            </a:r>
            <a:r>
              <a:rPr lang="zh-CN" altLang="en-US" sz="2000" dirty="0">
                <a:solidFill>
                  <a:srgbClr val="800000"/>
                </a:solidFill>
                <a:latin typeface="微软雅黑"/>
                <a:ea typeface="微软雅黑"/>
                <a:cs typeface="微软雅黑"/>
              </a:rPr>
              <a:t>月份接种</a:t>
            </a:r>
            <a:r>
              <a:rPr lang="zh-CN" altLang="en-US" sz="2000" dirty="0" smtClean="0">
                <a:latin typeface="微软雅黑"/>
                <a:ea typeface="微软雅黑"/>
                <a:cs typeface="微软雅黑"/>
              </a:rPr>
              <a:t>。</a:t>
            </a:r>
            <a:endParaRPr lang="en-US" altLang="zh-CN" sz="2000" dirty="0" smtClean="0">
              <a:latin typeface="微软雅黑"/>
              <a:ea typeface="微软雅黑"/>
              <a:cs typeface="微软雅黑"/>
            </a:endParaRPr>
          </a:p>
          <a:p>
            <a:pPr marL="457200" indent="-457200">
              <a:lnSpc>
                <a:spcPct val="130000"/>
              </a:lnSpc>
              <a:buClr>
                <a:srgbClr val="800000"/>
              </a:buClr>
              <a:buFont typeface="Wingdings" charset="2"/>
              <a:buChar char="Ø"/>
            </a:pPr>
            <a:r>
              <a:rPr lang="zh-CN" altLang="en-US" sz="2000" dirty="0">
                <a:latin typeface="微软雅黑"/>
                <a:ea typeface="微软雅黑"/>
                <a:cs typeface="微软雅黑"/>
              </a:rPr>
              <a:t>流感疫苗需要每年接种。这是因为 </a:t>
            </a:r>
            <a:endParaRPr lang="zh-CN" altLang="en-US" sz="2000" dirty="0" smtClean="0">
              <a:latin typeface="微软雅黑"/>
              <a:ea typeface="微软雅黑"/>
              <a:cs typeface="微软雅黑"/>
            </a:endParaRPr>
          </a:p>
          <a:p>
            <a:pPr>
              <a:lnSpc>
                <a:spcPct val="130000"/>
              </a:lnSpc>
              <a:buClr>
                <a:srgbClr val="800000"/>
              </a:buClr>
            </a:pPr>
            <a:r>
              <a:rPr lang="en-US" altLang="zh-CN" sz="2000" dirty="0" smtClean="0">
                <a:latin typeface="微软雅黑"/>
                <a:ea typeface="微软雅黑"/>
                <a:cs typeface="微软雅黑"/>
              </a:rPr>
              <a:t>      1) </a:t>
            </a:r>
            <a:r>
              <a:rPr lang="zh-CN" altLang="en-US" sz="2000" dirty="0" smtClean="0">
                <a:latin typeface="微软雅黑"/>
                <a:ea typeface="微软雅黑"/>
                <a:cs typeface="微软雅黑"/>
              </a:rPr>
              <a:t>流感病毒突变能力强</a:t>
            </a:r>
            <a:r>
              <a:rPr lang="zh-CN" altLang="zh-CN" sz="2000" dirty="0">
                <a:latin typeface="微软雅黑"/>
                <a:ea typeface="微软雅黑"/>
                <a:cs typeface="微软雅黑"/>
              </a:rPr>
              <a:t>，</a:t>
            </a:r>
            <a:r>
              <a:rPr lang="zh-CN" altLang="en-US" sz="2000" dirty="0" smtClean="0">
                <a:latin typeface="微软雅黑"/>
                <a:ea typeface="微软雅黑"/>
                <a:cs typeface="微软雅黑"/>
              </a:rPr>
              <a:t>每</a:t>
            </a:r>
            <a:r>
              <a:rPr lang="zh-CN" altLang="en-US" sz="2000" dirty="0">
                <a:latin typeface="微软雅黑"/>
                <a:ea typeface="微软雅黑"/>
                <a:cs typeface="微软雅黑"/>
              </a:rPr>
              <a:t>年</a:t>
            </a:r>
            <a:r>
              <a:rPr lang="zh-CN" altLang="en-US" sz="2000" dirty="0" smtClean="0">
                <a:latin typeface="微软雅黑"/>
                <a:ea typeface="微软雅黑"/>
                <a:cs typeface="微软雅黑"/>
              </a:rPr>
              <a:t>流行的</a:t>
            </a:r>
            <a:r>
              <a:rPr lang="zh-CN" altLang="en-US" sz="2000" dirty="0">
                <a:latin typeface="微软雅黑"/>
                <a:ea typeface="微软雅黑"/>
                <a:cs typeface="微软雅黑"/>
              </a:rPr>
              <a:t>病毒株可能</a:t>
            </a:r>
            <a:r>
              <a:rPr lang="zh-CN" altLang="en-US" sz="2000" dirty="0" smtClean="0">
                <a:latin typeface="微软雅黑"/>
                <a:ea typeface="微软雅黑"/>
                <a:cs typeface="微软雅黑"/>
              </a:rPr>
              <a:t>不同</a:t>
            </a:r>
            <a:r>
              <a:rPr lang="zh-CN" altLang="zh-CN" sz="2000" dirty="0">
                <a:latin typeface="微软雅黑"/>
                <a:ea typeface="微软雅黑"/>
                <a:cs typeface="微软雅黑"/>
              </a:rPr>
              <a:t>，</a:t>
            </a:r>
            <a:r>
              <a:rPr lang="zh-CN" altLang="en-US" sz="2000" dirty="0" smtClean="0">
                <a:latin typeface="微软雅黑"/>
                <a:ea typeface="微软雅黑"/>
                <a:cs typeface="微软雅黑"/>
              </a:rPr>
              <a:t>其抗原性改变将显著</a:t>
            </a:r>
          </a:p>
          <a:p>
            <a:pPr>
              <a:lnSpc>
                <a:spcPct val="130000"/>
              </a:lnSpc>
              <a:buClr>
                <a:srgbClr val="800000"/>
              </a:buClr>
            </a:pPr>
            <a:r>
              <a:rPr lang="en-US" altLang="zh-CN" sz="2000" dirty="0">
                <a:latin typeface="微软雅黑"/>
                <a:ea typeface="微软雅黑"/>
                <a:cs typeface="微软雅黑"/>
              </a:rPr>
              <a:t> </a:t>
            </a:r>
            <a:r>
              <a:rPr lang="en-US" altLang="zh-CN" sz="2000" dirty="0" smtClean="0">
                <a:latin typeface="微软雅黑"/>
                <a:ea typeface="微软雅黑"/>
                <a:cs typeface="微软雅黑"/>
              </a:rPr>
              <a:t>         </a:t>
            </a:r>
            <a:r>
              <a:rPr lang="zh-CN" altLang="en-US" sz="2000" dirty="0" smtClean="0">
                <a:latin typeface="微软雅黑"/>
                <a:ea typeface="微软雅黑"/>
                <a:cs typeface="微软雅黑"/>
              </a:rPr>
              <a:t>降</a:t>
            </a:r>
            <a:r>
              <a:rPr lang="zh-CN" altLang="en-US" sz="2000" dirty="0">
                <a:latin typeface="微软雅黑"/>
                <a:ea typeface="微软雅黑"/>
                <a:cs typeface="微软雅黑"/>
              </a:rPr>
              <a:t>低疫</a:t>
            </a:r>
            <a:r>
              <a:rPr lang="zh-CN" altLang="en-US" sz="2000" dirty="0" smtClean="0">
                <a:latin typeface="微软雅黑"/>
                <a:ea typeface="微软雅黑"/>
                <a:cs typeface="微软雅黑"/>
              </a:rPr>
              <a:t>苗的效果</a:t>
            </a:r>
            <a:r>
              <a:rPr lang="zh-CN" altLang="zh-CN" sz="2000" dirty="0">
                <a:latin typeface="微软雅黑"/>
                <a:ea typeface="微软雅黑"/>
                <a:cs typeface="微软雅黑"/>
              </a:rPr>
              <a:t>，</a:t>
            </a:r>
            <a:r>
              <a:rPr lang="zh-CN" altLang="en-US" sz="2000" dirty="0" smtClean="0">
                <a:latin typeface="微软雅黑"/>
                <a:ea typeface="微软雅黑"/>
                <a:cs typeface="微软雅黑"/>
              </a:rPr>
              <a:t>因此疫苗组份需每</a:t>
            </a:r>
            <a:r>
              <a:rPr lang="zh-CN" altLang="en-US" sz="2000" dirty="0">
                <a:latin typeface="微软雅黑"/>
                <a:ea typeface="微软雅黑"/>
                <a:cs typeface="微软雅黑"/>
              </a:rPr>
              <a:t>年</a:t>
            </a:r>
            <a:r>
              <a:rPr lang="zh-CN" altLang="en-US" sz="2000" dirty="0" smtClean="0">
                <a:latin typeface="微软雅黑"/>
                <a:ea typeface="微软雅黑"/>
                <a:cs typeface="微软雅黑"/>
              </a:rPr>
              <a:t>更新</a:t>
            </a:r>
            <a:r>
              <a:rPr lang="zh-CN" altLang="zh-CN" sz="2000" dirty="0" smtClean="0">
                <a:latin typeface="微软雅黑"/>
                <a:ea typeface="微软雅黑"/>
                <a:cs typeface="微软雅黑"/>
              </a:rPr>
              <a:t>。</a:t>
            </a:r>
            <a:endParaRPr lang="en-US" altLang="zh-CN" sz="2000" dirty="0" smtClean="0">
              <a:latin typeface="微软雅黑"/>
              <a:ea typeface="微软雅黑"/>
              <a:cs typeface="微软雅黑"/>
            </a:endParaRPr>
          </a:p>
          <a:p>
            <a:pPr>
              <a:lnSpc>
                <a:spcPct val="130000"/>
              </a:lnSpc>
              <a:buClr>
                <a:srgbClr val="800000"/>
              </a:buClr>
            </a:pPr>
            <a:r>
              <a:rPr lang="en-US" altLang="zh-CN" sz="2000" dirty="0">
                <a:latin typeface="微软雅黑"/>
                <a:ea typeface="微软雅黑"/>
                <a:cs typeface="微软雅黑"/>
              </a:rPr>
              <a:t> </a:t>
            </a:r>
            <a:r>
              <a:rPr lang="en-US" altLang="zh-CN" sz="2000" dirty="0" smtClean="0">
                <a:latin typeface="微软雅黑"/>
                <a:ea typeface="微软雅黑"/>
                <a:cs typeface="微软雅黑"/>
              </a:rPr>
              <a:t>     2) </a:t>
            </a:r>
            <a:r>
              <a:rPr lang="zh-CN" altLang="en-US" sz="2000" dirty="0" smtClean="0">
                <a:latin typeface="微软雅黑"/>
                <a:ea typeface="微软雅黑"/>
                <a:cs typeface="微软雅黑"/>
              </a:rPr>
              <a:t>疫苗接种</a:t>
            </a:r>
            <a:r>
              <a:rPr lang="zh-CN" altLang="en-US" sz="2000" dirty="0">
                <a:latin typeface="微软雅黑"/>
                <a:ea typeface="微软雅黑"/>
                <a:cs typeface="微软雅黑"/>
              </a:rPr>
              <a:t>后</a:t>
            </a:r>
            <a:r>
              <a:rPr lang="en-US" altLang="zh-CN" sz="2000" dirty="0">
                <a:latin typeface="微软雅黑"/>
                <a:ea typeface="微软雅黑"/>
                <a:cs typeface="微软雅黑"/>
              </a:rPr>
              <a:t>,</a:t>
            </a:r>
            <a:r>
              <a:rPr lang="zh-CN" altLang="en-US" sz="2000" dirty="0">
                <a:latin typeface="微软雅黑"/>
                <a:ea typeface="微软雅黑"/>
                <a:cs typeface="微软雅黑"/>
              </a:rPr>
              <a:t>多在 </a:t>
            </a:r>
            <a:r>
              <a:rPr lang="en-US" altLang="zh-CN" sz="2000" dirty="0">
                <a:latin typeface="微软雅黑"/>
                <a:ea typeface="微软雅黑"/>
                <a:cs typeface="微软雅黑"/>
              </a:rPr>
              <a:t>2-4 </a:t>
            </a:r>
            <a:r>
              <a:rPr lang="zh-CN" altLang="en-US" sz="2000" dirty="0">
                <a:latin typeface="微软雅黑"/>
                <a:ea typeface="微软雅黑"/>
                <a:cs typeface="微软雅黑"/>
              </a:rPr>
              <a:t>周起到保护作用</a:t>
            </a:r>
            <a:r>
              <a:rPr lang="en-US" altLang="zh-CN" sz="2000" dirty="0">
                <a:latin typeface="微软雅黑"/>
                <a:ea typeface="微软雅黑"/>
                <a:cs typeface="微软雅黑"/>
              </a:rPr>
              <a:t>,</a:t>
            </a:r>
            <a:r>
              <a:rPr lang="zh-CN" altLang="en-US" sz="2000" dirty="0">
                <a:latin typeface="微软雅黑"/>
                <a:ea typeface="微软雅黑"/>
                <a:cs typeface="微软雅黑"/>
              </a:rPr>
              <a:t>保护期限是 </a:t>
            </a:r>
            <a:r>
              <a:rPr lang="en-US" altLang="zh-CN" sz="2000" dirty="0">
                <a:latin typeface="微软雅黑"/>
                <a:ea typeface="微软雅黑"/>
                <a:cs typeface="微软雅黑"/>
              </a:rPr>
              <a:t>6 </a:t>
            </a:r>
            <a:r>
              <a:rPr lang="zh-CN" altLang="en-US" sz="2000" dirty="0">
                <a:latin typeface="微软雅黑"/>
                <a:ea typeface="微软雅黑"/>
                <a:cs typeface="微软雅黑"/>
              </a:rPr>
              <a:t>月</a:t>
            </a:r>
            <a:r>
              <a:rPr lang="en-US" altLang="zh-CN" sz="2000" dirty="0">
                <a:latin typeface="微软雅黑"/>
                <a:ea typeface="微软雅黑"/>
                <a:cs typeface="微软雅黑"/>
              </a:rPr>
              <a:t>-12 </a:t>
            </a:r>
            <a:r>
              <a:rPr lang="zh-CN" altLang="en-US" sz="2000" dirty="0">
                <a:latin typeface="微软雅黑"/>
                <a:ea typeface="微软雅黑"/>
                <a:cs typeface="微软雅黑"/>
              </a:rPr>
              <a:t>月</a:t>
            </a:r>
            <a:r>
              <a:rPr lang="en-US" altLang="zh-CN" sz="2000" dirty="0">
                <a:latin typeface="微软雅黑"/>
                <a:ea typeface="微软雅黑"/>
                <a:cs typeface="微软雅黑"/>
              </a:rPr>
              <a:t>,</a:t>
            </a:r>
            <a:r>
              <a:rPr lang="zh-CN" altLang="en-US" sz="2000" dirty="0">
                <a:latin typeface="微软雅黑"/>
                <a:ea typeface="微软雅黑"/>
                <a:cs typeface="微软雅黑"/>
              </a:rPr>
              <a:t>即使</a:t>
            </a:r>
            <a:r>
              <a:rPr lang="zh-CN" altLang="en-US" sz="2000" dirty="0" smtClean="0">
                <a:latin typeface="微软雅黑"/>
                <a:ea typeface="微软雅黑"/>
                <a:cs typeface="微软雅黑"/>
              </a:rPr>
              <a:t>今年流</a:t>
            </a:r>
          </a:p>
          <a:p>
            <a:pPr>
              <a:lnSpc>
                <a:spcPct val="130000"/>
              </a:lnSpc>
              <a:buClr>
                <a:srgbClr val="800000"/>
              </a:buClr>
            </a:pPr>
            <a:r>
              <a:rPr lang="en-US" altLang="zh-CN" sz="2000" dirty="0">
                <a:latin typeface="微软雅黑"/>
                <a:ea typeface="微软雅黑"/>
                <a:cs typeface="微软雅黑"/>
              </a:rPr>
              <a:t> </a:t>
            </a:r>
            <a:r>
              <a:rPr lang="en-US" altLang="zh-CN" sz="2000" dirty="0" smtClean="0">
                <a:latin typeface="微软雅黑"/>
                <a:ea typeface="微软雅黑"/>
                <a:cs typeface="微软雅黑"/>
              </a:rPr>
              <a:t>         </a:t>
            </a:r>
            <a:r>
              <a:rPr lang="zh-CN" altLang="en-US" sz="2000" dirty="0" smtClean="0">
                <a:latin typeface="微软雅黑"/>
                <a:ea typeface="微软雅黑"/>
                <a:cs typeface="微软雅黑"/>
              </a:rPr>
              <a:t>行的</a:t>
            </a:r>
            <a:r>
              <a:rPr lang="zh-CN" altLang="en-US" sz="2000" dirty="0">
                <a:latin typeface="微软雅黑"/>
                <a:ea typeface="微软雅黑"/>
                <a:cs typeface="微软雅黑"/>
              </a:rPr>
              <a:t>病毒株和去年一样</a:t>
            </a:r>
            <a:r>
              <a:rPr lang="en-US" altLang="zh-CN" sz="2000" dirty="0">
                <a:latin typeface="微软雅黑"/>
                <a:ea typeface="微软雅黑"/>
                <a:cs typeface="微软雅黑"/>
              </a:rPr>
              <a:t>,</a:t>
            </a:r>
            <a:r>
              <a:rPr lang="zh-CN" altLang="en-US" sz="2000" dirty="0">
                <a:latin typeface="微软雅黑"/>
                <a:ea typeface="微软雅黑"/>
                <a:cs typeface="微软雅黑"/>
              </a:rPr>
              <a:t>也需要重新接种疫苗。</a:t>
            </a:r>
            <a:endParaRPr lang="en-US" altLang="zh-CN" sz="2000" dirty="0">
              <a:latin typeface="微软雅黑"/>
              <a:ea typeface="微软雅黑"/>
              <a:cs typeface="微软雅黑"/>
            </a:endParaRPr>
          </a:p>
        </p:txBody>
      </p:sp>
      <p:sp>
        <p:nvSpPr>
          <p:cNvPr id="3" name="矩形 2"/>
          <p:cNvSpPr/>
          <p:nvPr/>
        </p:nvSpPr>
        <p:spPr>
          <a:xfrm>
            <a:off x="2411760" y="195486"/>
            <a:ext cx="4288353" cy="707886"/>
          </a:xfrm>
          <a:prstGeom prst="rect">
            <a:avLst/>
          </a:prstGeom>
        </p:spPr>
        <p:txBody>
          <a:bodyPr wrap="none">
            <a:spAutoFit/>
          </a:bodyPr>
          <a:lstStyle/>
          <a:p>
            <a:r>
              <a:rPr lang="zh-CN" altLang="en-US" sz="4000" dirty="0">
                <a:solidFill>
                  <a:srgbClr val="800000"/>
                </a:solidFill>
                <a:latin typeface="微软雅黑"/>
                <a:ea typeface="微软雅黑"/>
                <a:cs typeface="微软雅黑"/>
              </a:rPr>
              <a:t>流感疫苗接种时机</a:t>
            </a:r>
          </a:p>
        </p:txBody>
      </p:sp>
    </p:spTree>
    <p:extLst>
      <p:ext uri="{BB962C8B-B14F-4D97-AF65-F5344CB8AC3E}">
        <p14:creationId xmlns:p14="http://schemas.microsoft.com/office/powerpoint/2010/main" val="14743906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403648" y="249492"/>
            <a:ext cx="5400600" cy="707886"/>
          </a:xfrm>
          <a:prstGeom prst="rect">
            <a:avLst/>
          </a:prstGeom>
          <a:noFill/>
        </p:spPr>
        <p:txBody>
          <a:bodyPr wrap="square" rtlCol="0">
            <a:spAutoFit/>
          </a:bodyPr>
          <a:lstStyle/>
          <a:p>
            <a:pPr algn="ctr"/>
            <a:r>
              <a:rPr kumimoji="1" lang="zh-CN" altLang="en-US" sz="4000" dirty="0" smtClean="0">
                <a:solidFill>
                  <a:srgbClr val="800000"/>
                </a:solidFill>
                <a:latin typeface="黑体"/>
                <a:ea typeface="黑体"/>
                <a:cs typeface="黑体"/>
              </a:rPr>
              <a:t>中医的记载</a:t>
            </a:r>
            <a:endParaRPr kumimoji="1" lang="zh-CN" altLang="en-US" sz="4000" dirty="0">
              <a:solidFill>
                <a:srgbClr val="800000"/>
              </a:solidFill>
              <a:latin typeface="黑体"/>
              <a:ea typeface="黑体"/>
              <a:cs typeface="黑体"/>
            </a:endParaRPr>
          </a:p>
        </p:txBody>
      </p:sp>
      <p:sp>
        <p:nvSpPr>
          <p:cNvPr id="3" name="矩形 2"/>
          <p:cNvSpPr/>
          <p:nvPr/>
        </p:nvSpPr>
        <p:spPr>
          <a:xfrm>
            <a:off x="179512" y="1221603"/>
            <a:ext cx="8784976" cy="3724097"/>
          </a:xfrm>
          <a:prstGeom prst="rect">
            <a:avLst/>
          </a:prstGeom>
        </p:spPr>
        <p:txBody>
          <a:bodyPr wrap="square">
            <a:spAutoFit/>
          </a:bodyPr>
          <a:lstStyle/>
          <a:p>
            <a:pPr>
              <a:lnSpc>
                <a:spcPct val="140000"/>
              </a:lnSpc>
            </a:pPr>
            <a:r>
              <a:rPr lang="zh-CN" altLang="en-US" sz="2400" dirty="0" smtClean="0">
                <a:solidFill>
                  <a:srgbClr val="800000"/>
                </a:solidFill>
                <a:latin typeface="黑体"/>
                <a:ea typeface="黑体"/>
                <a:cs typeface="黑体"/>
              </a:rPr>
              <a:t>感冒：</a:t>
            </a:r>
            <a:r>
              <a:rPr lang="zh-CN" altLang="en-US" sz="2400" dirty="0" smtClean="0">
                <a:latin typeface="黑体"/>
                <a:ea typeface="黑体"/>
                <a:cs typeface="黑体"/>
              </a:rPr>
              <a:t>在中医里面是叫伤风</a:t>
            </a:r>
            <a:r>
              <a:rPr lang="zh-CN" altLang="en-US" sz="2400" dirty="0">
                <a:latin typeface="黑体"/>
                <a:ea typeface="黑体"/>
                <a:cs typeface="黑体"/>
              </a:rPr>
              <a:t>，大多发生在春季和冬季，由风邪侵袭人体引起的常见</a:t>
            </a:r>
            <a:r>
              <a:rPr lang="zh-CN" altLang="en-US" sz="2400" dirty="0">
                <a:solidFill>
                  <a:srgbClr val="800000"/>
                </a:solidFill>
                <a:latin typeface="黑体"/>
                <a:ea typeface="黑体"/>
                <a:cs typeface="黑体"/>
              </a:rPr>
              <a:t>外感热病</a:t>
            </a:r>
            <a:r>
              <a:rPr lang="zh-CN" altLang="en-US" sz="2400" dirty="0" smtClean="0">
                <a:latin typeface="黑体"/>
                <a:ea typeface="黑体"/>
                <a:cs typeface="黑体"/>
              </a:rPr>
              <a:t>，</a:t>
            </a:r>
            <a:r>
              <a:rPr lang="zh-CN" altLang="en-US" sz="2400" dirty="0">
                <a:latin typeface="黑体"/>
                <a:ea typeface="黑体"/>
                <a:cs typeface="黑体"/>
              </a:rPr>
              <a:t>可是任何一部古代中医典籍中都没有感冒一词</a:t>
            </a:r>
            <a:r>
              <a:rPr lang="zh-CN" altLang="en-US" sz="2400" dirty="0" smtClean="0">
                <a:latin typeface="黑体"/>
                <a:ea typeface="黑体"/>
                <a:cs typeface="黑体"/>
              </a:rPr>
              <a:t>。</a:t>
            </a:r>
            <a:r>
              <a:rPr lang="zh-CN" altLang="en-US" sz="2400" dirty="0">
                <a:latin typeface="黑体"/>
                <a:ea typeface="黑体"/>
                <a:cs typeface="黑体"/>
              </a:rPr>
              <a:t>感冒这个常用语不是医学术语，而</a:t>
            </a:r>
            <a:r>
              <a:rPr lang="zh-CN" altLang="en-US" sz="2400" dirty="0" smtClean="0">
                <a:latin typeface="黑体"/>
                <a:ea typeface="黑体"/>
                <a:cs typeface="黑体"/>
              </a:rPr>
              <a:t>是来自</a:t>
            </a:r>
            <a:r>
              <a:rPr lang="zh-CN" altLang="en-US" sz="2400" dirty="0">
                <a:latin typeface="黑体"/>
                <a:ea typeface="黑体"/>
                <a:cs typeface="黑体"/>
              </a:rPr>
              <a:t>宋代</a:t>
            </a:r>
            <a:r>
              <a:rPr lang="zh-CN" altLang="en-US" sz="2400" dirty="0" smtClean="0">
                <a:latin typeface="黑体"/>
                <a:ea typeface="黑体"/>
                <a:cs typeface="黑体"/>
              </a:rPr>
              <a:t>官场</a:t>
            </a:r>
            <a:r>
              <a:rPr lang="zh-CN" altLang="en-US" sz="2400" dirty="0">
                <a:latin typeface="黑体"/>
                <a:ea typeface="黑体"/>
                <a:cs typeface="黑体"/>
              </a:rPr>
              <a:t>，是一个官场专用语。清代官员的创造性在于将感风变成了感冒，冒</a:t>
            </a:r>
            <a:r>
              <a:rPr lang="zh-CN" altLang="en-US" sz="2400" dirty="0" smtClean="0">
                <a:latin typeface="黑体"/>
                <a:ea typeface="黑体"/>
                <a:cs typeface="黑体"/>
              </a:rPr>
              <a:t>是“透出”的</a:t>
            </a:r>
            <a:r>
              <a:rPr lang="zh-CN" altLang="en-US" sz="2400" dirty="0">
                <a:latin typeface="黑体"/>
                <a:ea typeface="黑体"/>
                <a:cs typeface="黑体"/>
              </a:rPr>
              <a:t>意思，感冒即是感风之后仍然带病坚持</a:t>
            </a:r>
            <a:r>
              <a:rPr lang="zh-CN" altLang="en-US" sz="2400" dirty="0" smtClean="0">
                <a:latin typeface="黑体"/>
                <a:ea typeface="黑体"/>
                <a:cs typeface="黑体"/>
              </a:rPr>
              <a:t>工作。</a:t>
            </a:r>
          </a:p>
          <a:p>
            <a:endParaRPr lang="en-US" altLang="zh-CN" sz="3600" dirty="0">
              <a:latin typeface="黑体"/>
              <a:ea typeface="黑体"/>
              <a:cs typeface="黑体"/>
            </a:endParaRPr>
          </a:p>
          <a:p>
            <a:r>
              <a:rPr lang="zh-CN" altLang="en-US" sz="3200" dirty="0" smtClean="0">
                <a:solidFill>
                  <a:srgbClr val="800000"/>
                </a:solidFill>
                <a:latin typeface="黑体"/>
                <a:ea typeface="黑体"/>
                <a:cs typeface="黑体"/>
              </a:rPr>
              <a:t>流行性感冒</a:t>
            </a:r>
            <a:r>
              <a:rPr lang="en-US" altLang="zh-CN" sz="3200" dirty="0" smtClean="0">
                <a:solidFill>
                  <a:srgbClr val="800000"/>
                </a:solidFill>
                <a:latin typeface="黑体"/>
                <a:ea typeface="黑体"/>
                <a:cs typeface="黑体"/>
              </a:rPr>
              <a:t>:</a:t>
            </a:r>
            <a:r>
              <a:rPr lang="zh-CN" altLang="en-US" sz="3200" dirty="0" smtClean="0">
                <a:solidFill>
                  <a:srgbClr val="800000"/>
                </a:solidFill>
                <a:latin typeface="黑体"/>
                <a:ea typeface="黑体"/>
                <a:cs typeface="黑体"/>
              </a:rPr>
              <a:t>简称流感</a:t>
            </a:r>
            <a:endParaRPr lang="zh-CN" altLang="en-US" sz="3200" dirty="0">
              <a:solidFill>
                <a:srgbClr val="800000"/>
              </a:solidFill>
              <a:latin typeface="黑体"/>
              <a:ea typeface="黑体"/>
              <a:cs typeface="黑体"/>
            </a:endParaRPr>
          </a:p>
        </p:txBody>
      </p:sp>
    </p:spTree>
    <p:extLst>
      <p:ext uri="{BB962C8B-B14F-4D97-AF65-F5344CB8AC3E}">
        <p14:creationId xmlns:p14="http://schemas.microsoft.com/office/powerpoint/2010/main" val="719119359"/>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984" y="1167599"/>
            <a:ext cx="9141016" cy="3785652"/>
          </a:xfrm>
          <a:prstGeom prst="rect">
            <a:avLst/>
          </a:prstGeom>
        </p:spPr>
        <p:txBody>
          <a:bodyPr wrap="square">
            <a:spAutoFit/>
          </a:bodyPr>
          <a:lstStyle/>
          <a:p>
            <a:pPr marL="342900" indent="-342900">
              <a:buClr>
                <a:srgbClr val="800000"/>
              </a:buClr>
              <a:buFont typeface="Wingdings" charset="2"/>
              <a:buChar char="Ø"/>
            </a:pPr>
            <a:r>
              <a:rPr lang="zh-CN" altLang="en-US" sz="2000" dirty="0" smtClean="0">
                <a:latin typeface="微软雅黑"/>
                <a:ea typeface="微软雅黑"/>
                <a:cs typeface="微软雅黑"/>
              </a:rPr>
              <a:t>流感</a:t>
            </a:r>
            <a:r>
              <a:rPr lang="zh-CN" altLang="en-US" sz="2000" dirty="0">
                <a:latin typeface="微软雅黑"/>
                <a:ea typeface="微软雅黑"/>
                <a:cs typeface="微软雅黑"/>
              </a:rPr>
              <a:t>疫</a:t>
            </a:r>
            <a:r>
              <a:rPr lang="zh-CN" altLang="en-US" sz="2000" dirty="0" smtClean="0">
                <a:latin typeface="微软雅黑"/>
                <a:ea typeface="微软雅黑"/>
                <a:cs typeface="微软雅黑"/>
              </a:rPr>
              <a:t>苗大部分是灭</a:t>
            </a:r>
            <a:r>
              <a:rPr lang="zh-CN" altLang="en-US" sz="2000" dirty="0">
                <a:latin typeface="微软雅黑"/>
                <a:ea typeface="微软雅黑"/>
                <a:cs typeface="微软雅黑"/>
              </a:rPr>
              <a:t>活疫</a:t>
            </a:r>
            <a:r>
              <a:rPr lang="zh-CN" altLang="en-US" sz="2000" dirty="0" smtClean="0">
                <a:latin typeface="微软雅黑"/>
                <a:ea typeface="微软雅黑"/>
                <a:cs typeface="微软雅黑"/>
              </a:rPr>
              <a:t>苗，最常见</a:t>
            </a:r>
            <a:r>
              <a:rPr lang="zh-CN" altLang="en-US" sz="2000" dirty="0">
                <a:latin typeface="微软雅黑"/>
                <a:ea typeface="微软雅黑"/>
                <a:cs typeface="微软雅黑"/>
              </a:rPr>
              <a:t>的副作用是注射部位的</a:t>
            </a:r>
            <a:r>
              <a:rPr lang="zh-CN" altLang="en-US" sz="2000" dirty="0" smtClean="0">
                <a:latin typeface="微软雅黑"/>
                <a:ea typeface="微软雅黑"/>
                <a:cs typeface="微软雅黑"/>
              </a:rPr>
              <a:t>疼痛，其他可能出现</a:t>
            </a:r>
            <a:r>
              <a:rPr lang="zh-CN" altLang="en-US" sz="2000" dirty="0">
                <a:latin typeface="微软雅黑"/>
                <a:ea typeface="微软雅黑"/>
                <a:cs typeface="微软雅黑"/>
              </a:rPr>
              <a:t>的</a:t>
            </a:r>
            <a:r>
              <a:rPr lang="zh-CN" altLang="en-US" sz="2000" dirty="0" smtClean="0">
                <a:latin typeface="微软雅黑"/>
                <a:ea typeface="微软雅黑"/>
                <a:cs typeface="微软雅黑"/>
              </a:rPr>
              <a:t>副作用有接种处发红、肿胀、低热、眼睛发红或发痒</a:t>
            </a:r>
            <a:r>
              <a:rPr lang="zh-CN" altLang="zh-CN" sz="2000" dirty="0">
                <a:latin typeface="微软雅黑"/>
                <a:ea typeface="微软雅黑"/>
                <a:cs typeface="微软雅黑"/>
              </a:rPr>
              <a:t>、</a:t>
            </a:r>
            <a:r>
              <a:rPr lang="zh-CN" altLang="en-US" sz="2000" dirty="0" smtClean="0">
                <a:latin typeface="微软雅黑"/>
                <a:ea typeface="微软雅黑"/>
                <a:cs typeface="微软雅黑"/>
              </a:rPr>
              <a:t>咳嗽、头晕、乏力</a:t>
            </a:r>
            <a:r>
              <a:rPr lang="zh-CN" altLang="en-US" sz="2000" dirty="0">
                <a:latin typeface="微软雅黑"/>
                <a:ea typeface="微软雅黑"/>
                <a:cs typeface="微软雅黑"/>
              </a:rPr>
              <a:t>等。</a:t>
            </a:r>
            <a:r>
              <a:rPr lang="zh-CN" altLang="en-US" sz="2000" dirty="0" smtClean="0">
                <a:latin typeface="微软雅黑"/>
                <a:ea typeface="微软雅黑"/>
                <a:cs typeface="微软雅黑"/>
              </a:rPr>
              <a:t>接种</a:t>
            </a:r>
            <a:r>
              <a:rPr lang="zh-CN" altLang="en-US" sz="2000" dirty="0">
                <a:latin typeface="微软雅黑"/>
                <a:ea typeface="微软雅黑"/>
                <a:cs typeface="微软雅黑"/>
              </a:rPr>
              <a:t>疫苗的副作用是轻微的、暂时</a:t>
            </a:r>
            <a:r>
              <a:rPr lang="zh-CN" altLang="en-US" sz="2000" dirty="0" smtClean="0">
                <a:latin typeface="微软雅黑"/>
                <a:ea typeface="微软雅黑"/>
                <a:cs typeface="微软雅黑"/>
              </a:rPr>
              <a:t>的、可以</a:t>
            </a:r>
            <a:r>
              <a:rPr lang="zh-CN" altLang="en-US" sz="2000" dirty="0">
                <a:latin typeface="微软雅黑"/>
                <a:ea typeface="微软雅黑"/>
                <a:cs typeface="微软雅黑"/>
              </a:rPr>
              <a:t>自行好转。流感疫苗导致严</a:t>
            </a:r>
            <a:r>
              <a:rPr lang="zh-CN" altLang="en-US" sz="2000" dirty="0" smtClean="0">
                <a:latin typeface="微软雅黑"/>
                <a:ea typeface="微软雅黑"/>
                <a:cs typeface="微软雅黑"/>
              </a:rPr>
              <a:t>重不良反应性极小、远远低于严重流感导致</a:t>
            </a:r>
            <a:r>
              <a:rPr lang="zh-CN" altLang="en-US" sz="2000" dirty="0">
                <a:latin typeface="微软雅黑"/>
                <a:ea typeface="微软雅黑"/>
                <a:cs typeface="微软雅黑"/>
              </a:rPr>
              <a:t>的风险</a:t>
            </a:r>
            <a:r>
              <a:rPr lang="zh-CN" altLang="en-US" sz="2000" dirty="0" smtClean="0">
                <a:latin typeface="微软雅黑"/>
                <a:ea typeface="微软雅黑"/>
                <a:cs typeface="微软雅黑"/>
              </a:rPr>
              <a:t>。</a:t>
            </a:r>
            <a:endParaRPr lang="en-US" altLang="zh-CN" sz="2000" dirty="0" smtClean="0">
              <a:latin typeface="微软雅黑"/>
              <a:ea typeface="微软雅黑"/>
              <a:cs typeface="微软雅黑"/>
            </a:endParaRPr>
          </a:p>
          <a:p>
            <a:pPr marL="342900" indent="-342900">
              <a:buClr>
                <a:srgbClr val="800000"/>
              </a:buClr>
              <a:buFont typeface="Wingdings" charset="2"/>
              <a:buChar char="Ø"/>
            </a:pPr>
            <a:r>
              <a:rPr lang="zh-CN" altLang="en-US" sz="2000" dirty="0" smtClean="0">
                <a:latin typeface="微软雅黑"/>
                <a:ea typeface="微软雅黑"/>
                <a:cs typeface="微软雅黑"/>
              </a:rPr>
              <a:t>禁忌症</a:t>
            </a:r>
            <a:endParaRPr lang="en-US" altLang="zh-CN" sz="2000" dirty="0">
              <a:latin typeface="微软雅黑"/>
              <a:ea typeface="微软雅黑"/>
              <a:cs typeface="微软雅黑"/>
            </a:endParaRPr>
          </a:p>
          <a:p>
            <a:pPr marL="800100" lvl="1" indent="-342900">
              <a:buClr>
                <a:srgbClr val="800000"/>
              </a:buClr>
              <a:buFont typeface="Wingdings" charset="2"/>
              <a:buChar char="Ø"/>
            </a:pPr>
            <a:r>
              <a:rPr lang="zh-CN" altLang="en-US" sz="2000" dirty="0" smtClean="0">
                <a:latin typeface="微软雅黑"/>
                <a:ea typeface="微软雅黑"/>
                <a:cs typeface="微软雅黑"/>
              </a:rPr>
              <a:t>鸡蛋过</a:t>
            </a:r>
            <a:r>
              <a:rPr lang="zh-CN" altLang="en-US" sz="2000" dirty="0">
                <a:latin typeface="微软雅黑"/>
                <a:ea typeface="微软雅黑"/>
                <a:cs typeface="微软雅黑"/>
              </a:rPr>
              <a:t>敏是最常见的禁忌。</a:t>
            </a:r>
            <a:r>
              <a:rPr lang="zh-CN" altLang="en-US" sz="2000" dirty="0" smtClean="0">
                <a:latin typeface="微软雅黑"/>
                <a:ea typeface="微软雅黑"/>
                <a:cs typeface="微软雅黑"/>
              </a:rPr>
              <a:t>目前的流感疫苗都是通过鸡胚细胞培养</a:t>
            </a:r>
            <a:r>
              <a:rPr lang="zh-CN" altLang="en-US" sz="2000" dirty="0">
                <a:latin typeface="微软雅黑"/>
                <a:ea typeface="微软雅黑"/>
                <a:cs typeface="微软雅黑"/>
              </a:rPr>
              <a:t>，</a:t>
            </a:r>
            <a:r>
              <a:rPr lang="zh-CN" altLang="en-US" sz="2000" dirty="0" smtClean="0">
                <a:latin typeface="微软雅黑"/>
                <a:ea typeface="微软雅黑"/>
                <a:cs typeface="微软雅黑"/>
              </a:rPr>
              <a:t>成品中</a:t>
            </a:r>
            <a:r>
              <a:rPr lang="zh-CN" altLang="en-US" sz="2000" dirty="0">
                <a:latin typeface="微软雅黑"/>
                <a:ea typeface="微软雅黑"/>
                <a:cs typeface="微软雅黑"/>
              </a:rPr>
              <a:t>会有极少的残留蛋白。</a:t>
            </a:r>
            <a:r>
              <a:rPr lang="zh-CN" altLang="en-US" sz="2000" dirty="0" smtClean="0">
                <a:latin typeface="微软雅黑"/>
                <a:ea typeface="微软雅黑"/>
                <a:cs typeface="微软雅黑"/>
              </a:rPr>
              <a:t>此前各国几乎都将鸡蛋过敏作为流感疫苗接种</a:t>
            </a:r>
            <a:r>
              <a:rPr lang="zh-CN" altLang="en-US" sz="2000" dirty="0">
                <a:latin typeface="微软雅黑"/>
                <a:ea typeface="微软雅黑"/>
                <a:cs typeface="微软雅黑"/>
              </a:rPr>
              <a:t>的禁忌症。不过根据美国 </a:t>
            </a:r>
            <a:r>
              <a:rPr lang="en-US" altLang="zh-CN" sz="2000" dirty="0">
                <a:latin typeface="微软雅黑"/>
                <a:ea typeface="微软雅黑"/>
                <a:cs typeface="微软雅黑"/>
              </a:rPr>
              <a:t>CDC </a:t>
            </a:r>
            <a:r>
              <a:rPr lang="zh-CN" altLang="en-US" sz="2000" dirty="0" smtClean="0">
                <a:latin typeface="微软雅黑"/>
                <a:ea typeface="微软雅黑"/>
                <a:cs typeface="微软雅黑"/>
              </a:rPr>
              <a:t>最新的建议</a:t>
            </a:r>
            <a:r>
              <a:rPr lang="zh-CN" altLang="zh-CN" sz="2000" dirty="0">
                <a:latin typeface="微软雅黑"/>
                <a:ea typeface="微软雅黑"/>
                <a:cs typeface="微软雅黑"/>
              </a:rPr>
              <a:t>，</a:t>
            </a:r>
            <a:r>
              <a:rPr lang="zh-CN" altLang="en-US" sz="2000" dirty="0" smtClean="0">
                <a:latin typeface="微软雅黑"/>
                <a:ea typeface="微软雅黑"/>
                <a:cs typeface="微软雅黑"/>
              </a:rPr>
              <a:t>鸡蛋过</a:t>
            </a:r>
            <a:r>
              <a:rPr lang="zh-CN" altLang="en-US" sz="2000" dirty="0">
                <a:latin typeface="微软雅黑"/>
                <a:ea typeface="微软雅黑"/>
                <a:cs typeface="微软雅黑"/>
              </a:rPr>
              <a:t>敏的人</a:t>
            </a:r>
            <a:r>
              <a:rPr lang="zh-CN" altLang="en-US" sz="2000" dirty="0" smtClean="0">
                <a:latin typeface="微软雅黑"/>
                <a:ea typeface="微软雅黑"/>
                <a:cs typeface="微软雅黑"/>
              </a:rPr>
              <a:t>群可以接种</a:t>
            </a:r>
            <a:r>
              <a:rPr lang="zh-CN" altLang="en-US" sz="2000" dirty="0">
                <a:latin typeface="微软雅黑"/>
                <a:ea typeface="微软雅黑"/>
                <a:cs typeface="微软雅黑"/>
              </a:rPr>
              <a:t>所有合格的流感疫苗。有严重过敏的人</a:t>
            </a:r>
            <a:r>
              <a:rPr lang="zh-CN" altLang="en-US" sz="2000" dirty="0" smtClean="0">
                <a:latin typeface="微软雅黑"/>
                <a:ea typeface="微软雅黑"/>
                <a:cs typeface="微软雅黑"/>
              </a:rPr>
              <a:t>群应在正规医疗机构并由可以应对严重过敏情况</a:t>
            </a:r>
            <a:r>
              <a:rPr lang="zh-CN" altLang="en-US" sz="2000" dirty="0">
                <a:latin typeface="微软雅黑"/>
                <a:ea typeface="微软雅黑"/>
                <a:cs typeface="微软雅黑"/>
              </a:rPr>
              <a:t>的医护人员监督下接种</a:t>
            </a:r>
            <a:r>
              <a:rPr lang="zh-CN" altLang="en-US" sz="2000" dirty="0" smtClean="0">
                <a:latin typeface="微软雅黑"/>
                <a:ea typeface="微软雅黑"/>
                <a:cs typeface="微软雅黑"/>
              </a:rPr>
              <a:t>。</a:t>
            </a:r>
            <a:endParaRPr lang="en-US" altLang="zh-CN" sz="2000" dirty="0" smtClean="0">
              <a:latin typeface="微软雅黑"/>
              <a:ea typeface="微软雅黑"/>
              <a:cs typeface="微软雅黑"/>
            </a:endParaRPr>
          </a:p>
          <a:p>
            <a:pPr marL="800100" lvl="1" indent="-342900">
              <a:buClr>
                <a:srgbClr val="800000"/>
              </a:buClr>
              <a:buFont typeface="Wingdings" charset="2"/>
              <a:buChar char="Ø"/>
            </a:pPr>
            <a:r>
              <a:rPr lang="zh-CN" altLang="en-US" sz="2000" dirty="0" smtClean="0">
                <a:latin typeface="微软雅黑"/>
                <a:ea typeface="微软雅黑"/>
                <a:cs typeface="微软雅黑"/>
              </a:rPr>
              <a:t>患</a:t>
            </a:r>
            <a:r>
              <a:rPr lang="zh-CN" altLang="en-US" sz="2000" dirty="0">
                <a:latin typeface="微软雅黑"/>
                <a:ea typeface="微软雅黑"/>
                <a:cs typeface="微软雅黑"/>
              </a:rPr>
              <a:t>伴或不伴发热症状的轻中度急性</a:t>
            </a:r>
            <a:r>
              <a:rPr lang="zh-CN" altLang="en-US" sz="2000" dirty="0" smtClean="0">
                <a:latin typeface="微软雅黑"/>
                <a:ea typeface="微软雅黑"/>
                <a:cs typeface="微软雅黑"/>
              </a:rPr>
              <a:t>疾病者，建议症状消退</a:t>
            </a:r>
            <a:r>
              <a:rPr lang="zh-CN" altLang="en-US" sz="2000" dirty="0">
                <a:latin typeface="微软雅黑"/>
                <a:ea typeface="微软雅黑"/>
                <a:cs typeface="微软雅黑"/>
              </a:rPr>
              <a:t>后再接种</a:t>
            </a:r>
            <a:r>
              <a:rPr lang="zh-CN" altLang="en-US" sz="2000" dirty="0" smtClean="0">
                <a:latin typeface="微软雅黑"/>
                <a:ea typeface="微软雅黑"/>
                <a:cs typeface="微软雅黑"/>
              </a:rPr>
              <a:t>。</a:t>
            </a:r>
            <a:endParaRPr lang="en-US" altLang="zh-CN" sz="2000" dirty="0" smtClean="0">
              <a:latin typeface="微软雅黑"/>
              <a:ea typeface="微软雅黑"/>
              <a:cs typeface="微软雅黑"/>
            </a:endParaRPr>
          </a:p>
          <a:p>
            <a:pPr marL="800100" lvl="1" indent="-342900">
              <a:buClr>
                <a:srgbClr val="800000"/>
              </a:buClr>
              <a:buFont typeface="Wingdings" charset="2"/>
              <a:buChar char="Ø"/>
            </a:pPr>
            <a:r>
              <a:rPr lang="zh-CN" altLang="en-US" sz="2000" dirty="0" smtClean="0">
                <a:latin typeface="微软雅黑"/>
                <a:ea typeface="微软雅黑"/>
                <a:cs typeface="微软雅黑"/>
              </a:rPr>
              <a:t>上次接种</a:t>
            </a:r>
            <a:r>
              <a:rPr lang="zh-CN" altLang="en-US" sz="2000" dirty="0">
                <a:latin typeface="微软雅黑"/>
                <a:ea typeface="微软雅黑"/>
                <a:cs typeface="微软雅黑"/>
              </a:rPr>
              <a:t>流感疫苗后 </a:t>
            </a:r>
            <a:r>
              <a:rPr lang="en-US" altLang="zh-CN" sz="2000" dirty="0">
                <a:latin typeface="微软雅黑"/>
                <a:ea typeface="微软雅黑"/>
                <a:cs typeface="微软雅黑"/>
              </a:rPr>
              <a:t>6 </a:t>
            </a:r>
            <a:r>
              <a:rPr lang="zh-CN" altLang="en-US" sz="2000" dirty="0">
                <a:latin typeface="微软雅黑"/>
                <a:ea typeface="微软雅黑"/>
                <a:cs typeface="微软雅黑"/>
              </a:rPr>
              <a:t>周内出现格林巴利综合症</a:t>
            </a:r>
            <a:r>
              <a:rPr lang="en-US" altLang="zh-CN" sz="2000" dirty="0">
                <a:latin typeface="微软雅黑"/>
                <a:ea typeface="微软雅黑"/>
                <a:cs typeface="微软雅黑"/>
              </a:rPr>
              <a:t>,</a:t>
            </a:r>
            <a:r>
              <a:rPr lang="zh-CN" altLang="en-US" sz="2000" dirty="0">
                <a:latin typeface="微软雅黑"/>
                <a:ea typeface="微软雅黑"/>
                <a:cs typeface="微软雅黑"/>
              </a:rPr>
              <a:t>应特别注意</a:t>
            </a:r>
            <a:r>
              <a:rPr lang="zh-CN" altLang="en-US" sz="2000" dirty="0" smtClean="0">
                <a:latin typeface="微软雅黑"/>
                <a:ea typeface="微软雅黑"/>
                <a:cs typeface="微软雅黑"/>
              </a:rPr>
              <a:t>。</a:t>
            </a:r>
            <a:endParaRPr lang="zh-CN" altLang="en-US" sz="2000" baseline="30000" dirty="0"/>
          </a:p>
        </p:txBody>
      </p:sp>
      <p:sp>
        <p:nvSpPr>
          <p:cNvPr id="3" name="文本框 2"/>
          <p:cNvSpPr txBox="1"/>
          <p:nvPr/>
        </p:nvSpPr>
        <p:spPr>
          <a:xfrm>
            <a:off x="1115616" y="195486"/>
            <a:ext cx="6336704" cy="707886"/>
          </a:xfrm>
          <a:prstGeom prst="rect">
            <a:avLst/>
          </a:prstGeom>
          <a:noFill/>
        </p:spPr>
        <p:txBody>
          <a:bodyPr wrap="square" rtlCol="0">
            <a:spAutoFit/>
          </a:bodyPr>
          <a:lstStyle/>
          <a:p>
            <a:pPr algn="ctr"/>
            <a:r>
              <a:rPr kumimoji="1" lang="zh-CN" altLang="en-US" sz="4000" dirty="0" smtClean="0">
                <a:solidFill>
                  <a:srgbClr val="800000"/>
                </a:solidFill>
                <a:latin typeface="微软雅黑"/>
                <a:ea typeface="微软雅黑"/>
                <a:cs typeface="微软雅黑"/>
              </a:rPr>
              <a:t>接种的不良反应和禁忌症</a:t>
            </a:r>
            <a:endParaRPr kumimoji="1" lang="zh-CN" altLang="en-US" sz="4000" dirty="0">
              <a:solidFill>
                <a:srgbClr val="800000"/>
              </a:solidFill>
              <a:latin typeface="微软雅黑"/>
              <a:ea typeface="微软雅黑"/>
              <a:cs typeface="微软雅黑"/>
            </a:endParaRPr>
          </a:p>
        </p:txBody>
      </p:sp>
    </p:spTree>
    <p:extLst>
      <p:ext uri="{BB962C8B-B14F-4D97-AF65-F5344CB8AC3E}">
        <p14:creationId xmlns:p14="http://schemas.microsoft.com/office/powerpoint/2010/main" val="40674668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7504" y="1347614"/>
            <a:ext cx="8784976" cy="3036729"/>
          </a:xfrm>
          <a:prstGeom prst="rect">
            <a:avLst/>
          </a:prstGeom>
        </p:spPr>
        <p:txBody>
          <a:bodyPr wrap="square">
            <a:spAutoFit/>
          </a:bodyPr>
          <a:lstStyle/>
          <a:p>
            <a:r>
              <a:rPr lang="zh-CN" altLang="zh-CN" sz="2400" dirty="0" smtClean="0">
                <a:latin typeface="微软雅黑"/>
                <a:ea typeface="微软雅黑"/>
                <a:cs typeface="微软雅黑"/>
              </a:rPr>
              <a:t>这个担忧并没有什么科学依据。</a:t>
            </a:r>
            <a:endParaRPr lang="en-US" altLang="zh-CN" sz="2400" dirty="0" smtClean="0">
              <a:latin typeface="微软雅黑"/>
              <a:ea typeface="微软雅黑"/>
              <a:cs typeface="微软雅黑"/>
            </a:endParaRPr>
          </a:p>
          <a:p>
            <a:pPr>
              <a:lnSpc>
                <a:spcPct val="120000"/>
              </a:lnSpc>
            </a:pPr>
            <a:endParaRPr lang="zh-CN" altLang="zh-CN" sz="2000" dirty="0">
              <a:latin typeface="微软雅黑"/>
              <a:ea typeface="微软雅黑"/>
              <a:cs typeface="微软雅黑"/>
            </a:endParaRPr>
          </a:p>
          <a:p>
            <a:pPr marL="342900" indent="-342900">
              <a:lnSpc>
                <a:spcPct val="120000"/>
              </a:lnSpc>
              <a:buClr>
                <a:srgbClr val="800000"/>
              </a:buClr>
              <a:buFont typeface="Wingdings" charset="2"/>
              <a:buChar char="Ø"/>
            </a:pPr>
            <a:r>
              <a:rPr lang="zh-CN" altLang="zh-CN" sz="2000" dirty="0">
                <a:latin typeface="微软雅黑"/>
                <a:ea typeface="微软雅黑"/>
                <a:cs typeface="微软雅黑"/>
              </a:rPr>
              <a:t>孩子的免疫力有一个不断完善的过程，随着年龄的增长、免疫器官的发育，整体免疫力会越来越强。推荐</a:t>
            </a:r>
            <a:r>
              <a:rPr lang="en-US" altLang="zh-CN" sz="2000" dirty="0">
                <a:latin typeface="微软雅黑"/>
                <a:ea typeface="微软雅黑"/>
                <a:cs typeface="微软雅黑"/>
              </a:rPr>
              <a:t>6</a:t>
            </a:r>
            <a:r>
              <a:rPr lang="zh-CN" altLang="zh-CN" sz="2000" dirty="0">
                <a:latin typeface="微软雅黑"/>
                <a:ea typeface="微软雅黑"/>
                <a:cs typeface="微软雅黑"/>
              </a:rPr>
              <a:t>个月</a:t>
            </a:r>
            <a:r>
              <a:rPr lang="en-US" altLang="zh-CN" sz="2000" dirty="0">
                <a:latin typeface="微软雅黑"/>
                <a:ea typeface="微软雅黑"/>
                <a:cs typeface="微软雅黑"/>
              </a:rPr>
              <a:t>~5</a:t>
            </a:r>
            <a:r>
              <a:rPr lang="zh-CN" altLang="zh-CN" sz="2000" dirty="0">
                <a:latin typeface="微软雅黑"/>
                <a:ea typeface="微软雅黑"/>
                <a:cs typeface="微软雅黑"/>
              </a:rPr>
              <a:t>岁的儿童接种流感疫苗，正是因为他们免疫能力比较弱，容易染上流感。 </a:t>
            </a:r>
            <a:endParaRPr lang="zh-CN" altLang="en-US" sz="2000" dirty="0" smtClean="0">
              <a:latin typeface="微软雅黑"/>
              <a:ea typeface="微软雅黑"/>
              <a:cs typeface="微软雅黑"/>
            </a:endParaRPr>
          </a:p>
          <a:p>
            <a:pPr marL="342900" indent="-342900">
              <a:lnSpc>
                <a:spcPct val="120000"/>
              </a:lnSpc>
              <a:buClr>
                <a:srgbClr val="800000"/>
              </a:buClr>
              <a:buFont typeface="Wingdings" charset="2"/>
              <a:buChar char="Ø"/>
            </a:pPr>
            <a:endParaRPr lang="zh-CN" altLang="zh-CN" sz="2000" dirty="0">
              <a:latin typeface="微软雅黑"/>
              <a:ea typeface="微软雅黑"/>
              <a:cs typeface="微软雅黑"/>
            </a:endParaRPr>
          </a:p>
          <a:p>
            <a:pPr marL="342900" indent="-342900">
              <a:lnSpc>
                <a:spcPct val="120000"/>
              </a:lnSpc>
              <a:buClr>
                <a:srgbClr val="800000"/>
              </a:buClr>
              <a:buFont typeface="Wingdings" charset="2"/>
              <a:buChar char="Ø"/>
            </a:pPr>
            <a:r>
              <a:rPr lang="zh-CN" altLang="zh-CN" sz="2000" dirty="0">
                <a:latin typeface="微软雅黑"/>
                <a:ea typeface="微软雅黑"/>
                <a:cs typeface="微软雅黑"/>
              </a:rPr>
              <a:t>打流感疫苗只是让身体产生能够识别并消灭流感病毒的抗体，并不会因为打了疫苗就影响孩子的整体免疫力的发育规律</a:t>
            </a:r>
            <a:r>
              <a:rPr lang="zh-CN" altLang="zh-CN" sz="2000" dirty="0" smtClean="0">
                <a:latin typeface="微软雅黑"/>
                <a:ea typeface="微软雅黑"/>
                <a:cs typeface="微软雅黑"/>
              </a:rPr>
              <a:t>。</a:t>
            </a:r>
            <a:endParaRPr lang="zh-CN" altLang="zh-CN" sz="2000" dirty="0">
              <a:latin typeface="微软雅黑"/>
              <a:ea typeface="微软雅黑"/>
              <a:cs typeface="微软雅黑"/>
            </a:endParaRPr>
          </a:p>
        </p:txBody>
      </p:sp>
      <p:sp>
        <p:nvSpPr>
          <p:cNvPr id="3" name="矩形 2"/>
          <p:cNvSpPr/>
          <p:nvPr/>
        </p:nvSpPr>
        <p:spPr>
          <a:xfrm>
            <a:off x="899592" y="38480"/>
            <a:ext cx="6624736" cy="1077218"/>
          </a:xfrm>
          <a:prstGeom prst="rect">
            <a:avLst/>
          </a:prstGeom>
        </p:spPr>
        <p:txBody>
          <a:bodyPr wrap="square">
            <a:spAutoFit/>
          </a:bodyPr>
          <a:lstStyle/>
          <a:p>
            <a:pPr lvl="0" algn="ctr"/>
            <a:r>
              <a:rPr lang="zh-CN" altLang="zh-CN" sz="3200" dirty="0">
                <a:solidFill>
                  <a:srgbClr val="800000"/>
                </a:solidFill>
                <a:latin typeface="微软雅黑"/>
                <a:ea typeface="微软雅黑"/>
                <a:cs typeface="微软雅黑"/>
              </a:rPr>
              <a:t>问题一：每年都打流感疫苗，孩子免疫力会</a:t>
            </a:r>
            <a:r>
              <a:rPr lang="zh-CN" altLang="zh-CN" sz="3200" dirty="0" smtClean="0">
                <a:solidFill>
                  <a:srgbClr val="800000"/>
                </a:solidFill>
                <a:latin typeface="微软雅黑"/>
                <a:ea typeface="微软雅黑"/>
                <a:cs typeface="微软雅黑"/>
              </a:rPr>
              <a:t>越来越差</a:t>
            </a:r>
            <a:r>
              <a:rPr lang="zh-CN" altLang="en-US" sz="3200" dirty="0" smtClean="0">
                <a:solidFill>
                  <a:srgbClr val="800000"/>
                </a:solidFill>
                <a:latin typeface="微软雅黑"/>
                <a:ea typeface="微软雅黑"/>
                <a:cs typeface="微软雅黑"/>
              </a:rPr>
              <a:t>吗</a:t>
            </a:r>
            <a:r>
              <a:rPr lang="zh-CN" altLang="zh-CN" sz="3200" dirty="0" smtClean="0">
                <a:solidFill>
                  <a:srgbClr val="800000"/>
                </a:solidFill>
                <a:latin typeface="微软雅黑"/>
                <a:ea typeface="微软雅黑"/>
                <a:cs typeface="微软雅黑"/>
              </a:rPr>
              <a:t>？</a:t>
            </a:r>
            <a:endParaRPr lang="zh-CN" altLang="zh-CN" sz="3200" dirty="0">
              <a:solidFill>
                <a:srgbClr val="800000"/>
              </a:solidFill>
              <a:latin typeface="微软雅黑"/>
              <a:ea typeface="微软雅黑"/>
              <a:cs typeface="微软雅黑"/>
            </a:endParaRPr>
          </a:p>
        </p:txBody>
      </p:sp>
    </p:spTree>
    <p:extLst>
      <p:ext uri="{BB962C8B-B14F-4D97-AF65-F5344CB8AC3E}">
        <p14:creationId xmlns:p14="http://schemas.microsoft.com/office/powerpoint/2010/main" val="15831626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54" y="1131590"/>
            <a:ext cx="9144553" cy="3564053"/>
          </a:xfrm>
          <a:prstGeom prst="rect">
            <a:avLst/>
          </a:prstGeom>
        </p:spPr>
        <p:txBody>
          <a:bodyPr wrap="square">
            <a:spAutoFit/>
          </a:bodyPr>
          <a:lstStyle/>
          <a:p>
            <a:pPr marL="342900" indent="-342900">
              <a:lnSpc>
                <a:spcPct val="140000"/>
              </a:lnSpc>
              <a:buClr>
                <a:srgbClr val="800000"/>
              </a:buClr>
              <a:buFont typeface="Wingdings" charset="2"/>
              <a:buChar char="Ø"/>
            </a:pPr>
            <a:r>
              <a:rPr lang="en-US" altLang="zh-CN" dirty="0" smtClean="0">
                <a:latin typeface="微软雅黑"/>
                <a:ea typeface="微软雅黑"/>
                <a:cs typeface="微软雅黑"/>
              </a:rPr>
              <a:t>2009</a:t>
            </a:r>
            <a:r>
              <a:rPr lang="zh-CN" altLang="en-US" dirty="0">
                <a:latin typeface="微软雅黑"/>
                <a:ea typeface="微软雅黑"/>
                <a:cs typeface="微软雅黑"/>
              </a:rPr>
              <a:t>年</a:t>
            </a:r>
            <a:r>
              <a:rPr lang="zh-CN" altLang="en-US" dirty="0" smtClean="0">
                <a:latin typeface="微软雅黑"/>
                <a:ea typeface="微软雅黑"/>
                <a:cs typeface="微软雅黑"/>
              </a:rPr>
              <a:t>后我国流感以</a:t>
            </a:r>
            <a:r>
              <a:rPr lang="en-US" altLang="zh-CN" dirty="0">
                <a:latin typeface="微软雅黑"/>
                <a:ea typeface="微软雅黑"/>
                <a:cs typeface="微软雅黑"/>
              </a:rPr>
              <a:t>2009</a:t>
            </a:r>
            <a:r>
              <a:rPr lang="zh-CN" altLang="zh-CN" dirty="0">
                <a:latin typeface="微软雅黑"/>
                <a:ea typeface="微软雅黑"/>
                <a:cs typeface="微软雅黑"/>
              </a:rPr>
              <a:t>甲型</a:t>
            </a:r>
            <a:r>
              <a:rPr lang="en-US" altLang="zh-CN" dirty="0">
                <a:latin typeface="微软雅黑"/>
                <a:ea typeface="微软雅黑"/>
                <a:cs typeface="微软雅黑"/>
              </a:rPr>
              <a:t>H1NI</a:t>
            </a:r>
            <a:r>
              <a:rPr lang="zh-CN" altLang="zh-CN" dirty="0">
                <a:latin typeface="微软雅黑"/>
                <a:ea typeface="微软雅黑"/>
                <a:cs typeface="微软雅黑"/>
              </a:rPr>
              <a:t>、</a:t>
            </a:r>
            <a:r>
              <a:rPr lang="en-US" altLang="zh-CN" dirty="0">
                <a:latin typeface="微软雅黑"/>
                <a:ea typeface="微软雅黑"/>
                <a:cs typeface="微软雅黑"/>
              </a:rPr>
              <a:t>H3N2</a:t>
            </a:r>
            <a:r>
              <a:rPr lang="zh-CN" altLang="zh-CN" dirty="0">
                <a:latin typeface="微软雅黑"/>
                <a:ea typeface="微软雅黑"/>
                <a:cs typeface="微软雅黑"/>
              </a:rPr>
              <a:t>以及乙型流感病毒</a:t>
            </a:r>
            <a:r>
              <a:rPr lang="zh-CN" altLang="en-US" dirty="0">
                <a:latin typeface="微软雅黑"/>
                <a:ea typeface="微软雅黑"/>
                <a:cs typeface="微软雅黑"/>
              </a:rPr>
              <a:t>为主</a:t>
            </a:r>
            <a:r>
              <a:rPr lang="zh-CN" altLang="zh-CN" dirty="0" smtClean="0">
                <a:latin typeface="微软雅黑"/>
                <a:ea typeface="微软雅黑"/>
                <a:cs typeface="微软雅黑"/>
              </a:rPr>
              <a:t>，</a:t>
            </a:r>
            <a:r>
              <a:rPr lang="zh-CN" altLang="en-US" dirty="0" smtClean="0">
                <a:latin typeface="微软雅黑"/>
                <a:ea typeface="微软雅黑"/>
                <a:cs typeface="微软雅黑"/>
              </a:rPr>
              <a:t>因此</a:t>
            </a:r>
            <a:r>
              <a:rPr lang="zh-CN" altLang="en-US" dirty="0" smtClean="0">
                <a:latin typeface="微软雅黑"/>
                <a:ea typeface="微软雅黑"/>
                <a:cs typeface="微软雅黑"/>
              </a:rPr>
              <a:t>三价</a:t>
            </a:r>
            <a:r>
              <a:rPr lang="zh-CN" altLang="en-US" dirty="0" smtClean="0">
                <a:latin typeface="微软雅黑"/>
                <a:ea typeface="微软雅黑"/>
                <a:cs typeface="微软雅黑"/>
              </a:rPr>
              <a:t>疫苗包括甲型</a:t>
            </a:r>
            <a:r>
              <a:rPr lang="en-US" altLang="zh-CN" dirty="0">
                <a:latin typeface="微软雅黑"/>
                <a:ea typeface="微软雅黑"/>
                <a:cs typeface="微软雅黑"/>
              </a:rPr>
              <a:t>H1N1</a:t>
            </a:r>
            <a:r>
              <a:rPr lang="zh-CN" altLang="en-US" dirty="0">
                <a:latin typeface="微软雅黑"/>
                <a:ea typeface="微软雅黑"/>
                <a:cs typeface="微软雅黑"/>
              </a:rPr>
              <a:t>、</a:t>
            </a:r>
            <a:r>
              <a:rPr lang="en-US" altLang="zh-CN" dirty="0">
                <a:latin typeface="微软雅黑"/>
                <a:ea typeface="微软雅黑"/>
                <a:cs typeface="微软雅黑"/>
              </a:rPr>
              <a:t>H3N2</a:t>
            </a:r>
            <a:r>
              <a:rPr lang="zh-CN" altLang="en-US" dirty="0">
                <a:latin typeface="微软雅黑"/>
                <a:ea typeface="微软雅黑"/>
                <a:cs typeface="微软雅黑"/>
              </a:rPr>
              <a:t>、</a:t>
            </a:r>
            <a:r>
              <a:rPr lang="zh-CN" altLang="en-US" dirty="0" smtClean="0">
                <a:latin typeface="微软雅黑"/>
                <a:ea typeface="微软雅黑"/>
                <a:cs typeface="微软雅黑"/>
              </a:rPr>
              <a:t>和一个乙型</a:t>
            </a:r>
            <a:r>
              <a:rPr lang="en-US" altLang="zh-CN" dirty="0" smtClean="0">
                <a:latin typeface="微软雅黑"/>
                <a:ea typeface="微软雅黑"/>
                <a:cs typeface="微软雅黑"/>
              </a:rPr>
              <a:t>Victoria</a:t>
            </a:r>
            <a:r>
              <a:rPr lang="zh-CN" altLang="en-US" dirty="0" smtClean="0">
                <a:latin typeface="微软雅黑"/>
                <a:ea typeface="微软雅黑"/>
                <a:cs typeface="微软雅黑"/>
              </a:rPr>
              <a:t>谱系</a:t>
            </a:r>
            <a:r>
              <a:rPr lang="zh-CN" altLang="en-US" dirty="0" smtClean="0">
                <a:latin typeface="微软雅黑"/>
                <a:ea typeface="微软雅黑"/>
                <a:cs typeface="微软雅黑"/>
              </a:rPr>
              <a:t>流感</a:t>
            </a:r>
            <a:r>
              <a:rPr lang="zh-CN" altLang="en-US" dirty="0" smtClean="0">
                <a:latin typeface="微软雅黑"/>
                <a:ea typeface="微软雅黑"/>
                <a:cs typeface="微软雅黑"/>
              </a:rPr>
              <a:t>病毒</a:t>
            </a:r>
            <a:r>
              <a:rPr lang="zh-CN" altLang="en-US" dirty="0" smtClean="0">
                <a:latin typeface="微软雅黑"/>
                <a:ea typeface="微软雅黑"/>
                <a:cs typeface="微软雅黑"/>
              </a:rPr>
              <a:t>，</a:t>
            </a:r>
            <a:r>
              <a:rPr lang="en-US" altLang="zh-CN" dirty="0" smtClean="0">
                <a:latin typeface="微软雅黑"/>
                <a:ea typeface="微软雅黑"/>
                <a:cs typeface="微软雅黑"/>
              </a:rPr>
              <a:t>2017-2018</a:t>
            </a:r>
            <a:r>
              <a:rPr lang="zh-CN" altLang="en-US" dirty="0" smtClean="0">
                <a:latin typeface="微软雅黑"/>
                <a:ea typeface="微软雅黑"/>
                <a:cs typeface="微软雅黑"/>
              </a:rPr>
              <a:t>流感季，出现了</a:t>
            </a:r>
            <a:r>
              <a:rPr lang="zh-CN" altLang="en-US" dirty="0" smtClean="0">
                <a:latin typeface="微软雅黑"/>
                <a:ea typeface="微软雅黑"/>
                <a:cs typeface="微软雅黑"/>
              </a:rPr>
              <a:t>乙型</a:t>
            </a:r>
            <a:r>
              <a:rPr lang="en-US" altLang="zh-CN" dirty="0" smtClean="0">
                <a:latin typeface="微软雅黑"/>
                <a:ea typeface="微软雅黑"/>
                <a:cs typeface="微软雅黑"/>
              </a:rPr>
              <a:t>Yamagata</a:t>
            </a:r>
            <a:r>
              <a:rPr lang="zh-CN" altLang="en-US" dirty="0" smtClean="0">
                <a:latin typeface="微软雅黑"/>
                <a:ea typeface="微软雅黑"/>
                <a:cs typeface="微软雅黑"/>
              </a:rPr>
              <a:t>谱系</a:t>
            </a:r>
            <a:r>
              <a:rPr lang="zh-CN" altLang="en-US" dirty="0" smtClean="0">
                <a:latin typeface="微软雅黑"/>
                <a:ea typeface="微软雅黑"/>
                <a:cs typeface="微软雅黑"/>
              </a:rPr>
              <a:t>病毒的流行，因此有了</a:t>
            </a:r>
            <a:r>
              <a:rPr lang="zh-CN" altLang="en-US" dirty="0" smtClean="0">
                <a:latin typeface="微软雅黑"/>
                <a:ea typeface="微软雅黑"/>
                <a:cs typeface="微软雅黑"/>
              </a:rPr>
              <a:t>四代</a:t>
            </a:r>
            <a:r>
              <a:rPr lang="zh-CN" altLang="en-US" dirty="0">
                <a:latin typeface="微软雅黑"/>
                <a:ea typeface="微软雅黑"/>
                <a:cs typeface="微软雅黑"/>
              </a:rPr>
              <a:t>疫</a:t>
            </a:r>
            <a:r>
              <a:rPr lang="zh-CN" altLang="en-US" dirty="0" smtClean="0">
                <a:latin typeface="微软雅黑"/>
                <a:ea typeface="微软雅黑"/>
                <a:cs typeface="微软雅黑"/>
              </a:rPr>
              <a:t>苗</a:t>
            </a:r>
            <a:r>
              <a:rPr lang="zh-CN" altLang="en-US" dirty="0" smtClean="0">
                <a:latin typeface="微软雅黑"/>
                <a:ea typeface="微软雅黑"/>
                <a:cs typeface="微软雅黑"/>
              </a:rPr>
              <a:t>（多了</a:t>
            </a:r>
            <a:r>
              <a:rPr lang="zh-CN" altLang="en-US" dirty="0">
                <a:latin typeface="微软雅黑"/>
                <a:ea typeface="微软雅黑"/>
                <a:cs typeface="微软雅黑"/>
              </a:rPr>
              <a:t>乙型</a:t>
            </a:r>
            <a:r>
              <a:rPr lang="en-US" altLang="zh-CN" dirty="0">
                <a:latin typeface="微软雅黑"/>
                <a:ea typeface="微软雅黑"/>
                <a:cs typeface="微软雅黑"/>
              </a:rPr>
              <a:t>Yamagata</a:t>
            </a:r>
            <a:r>
              <a:rPr lang="zh-CN" altLang="en-US" dirty="0">
                <a:latin typeface="微软雅黑"/>
                <a:ea typeface="微软雅黑"/>
                <a:cs typeface="微软雅黑"/>
              </a:rPr>
              <a:t>谱系</a:t>
            </a:r>
            <a:r>
              <a:rPr lang="zh-CN" altLang="en-US" dirty="0" smtClean="0">
                <a:latin typeface="微软雅黑"/>
                <a:ea typeface="微软雅黑"/>
                <a:cs typeface="微软雅黑"/>
              </a:rPr>
              <a:t>病毒</a:t>
            </a:r>
            <a:r>
              <a:rPr lang="zh-CN" altLang="en-US" dirty="0" smtClean="0">
                <a:latin typeface="微软雅黑"/>
                <a:ea typeface="微软雅黑"/>
                <a:cs typeface="微软雅黑"/>
              </a:rPr>
              <a:t>成分</a:t>
            </a:r>
            <a:r>
              <a:rPr lang="zh-CN" altLang="en-US" dirty="0" smtClean="0">
                <a:latin typeface="微软雅黑"/>
                <a:ea typeface="微软雅黑"/>
                <a:cs typeface="微软雅黑"/>
              </a:rPr>
              <a:t>）</a:t>
            </a:r>
            <a:r>
              <a:rPr lang="zh-CN" altLang="en-US" dirty="0" smtClean="0">
                <a:latin typeface="微软雅黑"/>
                <a:ea typeface="微软雅黑"/>
                <a:cs typeface="微软雅黑"/>
              </a:rPr>
              <a:t>。</a:t>
            </a:r>
            <a:endParaRPr lang="en-US" altLang="zh-CN" dirty="0" smtClean="0">
              <a:latin typeface="微软雅黑"/>
              <a:ea typeface="微软雅黑"/>
              <a:cs typeface="微软雅黑"/>
            </a:endParaRPr>
          </a:p>
          <a:p>
            <a:pPr marL="342900" indent="-342900">
              <a:lnSpc>
                <a:spcPct val="140000"/>
              </a:lnSpc>
              <a:buClr>
                <a:srgbClr val="800000"/>
              </a:buClr>
              <a:buFont typeface="Wingdings" charset="2"/>
              <a:buChar char="Ø"/>
            </a:pPr>
            <a:r>
              <a:rPr lang="zh-CN" altLang="en-US" dirty="0">
                <a:latin typeface="微软雅黑"/>
                <a:ea typeface="微软雅黑"/>
                <a:cs typeface="微软雅黑"/>
              </a:rPr>
              <a:t>从病毒循环角度考虑，流行毒株是不断变化的</a:t>
            </a:r>
            <a:r>
              <a:rPr lang="zh-CN" altLang="en-US" dirty="0" smtClean="0">
                <a:latin typeface="微软雅黑"/>
                <a:ea typeface="微软雅黑"/>
                <a:cs typeface="微软雅黑"/>
              </a:rPr>
              <a:t>。流感疫苗包含了多个流感谱</a:t>
            </a:r>
            <a:r>
              <a:rPr lang="zh-CN" altLang="en-US" dirty="0">
                <a:latin typeface="微软雅黑"/>
                <a:ea typeface="微软雅黑"/>
                <a:cs typeface="微软雅黑"/>
              </a:rPr>
              <a:t>系的组份，各型间能激发一定的交叉保护，因此接种三价</a:t>
            </a:r>
            <a:r>
              <a:rPr lang="zh-CN" altLang="en-US" dirty="0">
                <a:latin typeface="微软雅黑"/>
                <a:ea typeface="微软雅黑"/>
                <a:cs typeface="微软雅黑"/>
              </a:rPr>
              <a:t>苗</a:t>
            </a:r>
            <a:r>
              <a:rPr lang="zh-CN" altLang="en-US" dirty="0">
                <a:latin typeface="微软雅黑"/>
                <a:ea typeface="微软雅黑"/>
                <a:cs typeface="微软雅黑"/>
              </a:rPr>
              <a:t>疫</a:t>
            </a:r>
            <a:r>
              <a:rPr lang="zh-CN" altLang="en-US" dirty="0">
                <a:latin typeface="微软雅黑"/>
                <a:ea typeface="微软雅黑"/>
                <a:cs typeface="微软雅黑"/>
              </a:rPr>
              <a:t>苗</a:t>
            </a:r>
            <a:r>
              <a:rPr lang="zh-CN" altLang="en-US" dirty="0">
                <a:latin typeface="微软雅黑"/>
                <a:ea typeface="微软雅黑"/>
                <a:cs typeface="微软雅黑"/>
              </a:rPr>
              <a:t>后，即使感染了 乙型</a:t>
            </a:r>
            <a:r>
              <a:rPr lang="en-US" altLang="zh-CN" dirty="0">
                <a:latin typeface="微软雅黑"/>
                <a:ea typeface="微软雅黑"/>
                <a:cs typeface="微软雅黑"/>
              </a:rPr>
              <a:t>Yamagata</a:t>
            </a:r>
            <a:r>
              <a:rPr lang="zh-CN" altLang="en-US" dirty="0">
                <a:latin typeface="微软雅黑"/>
                <a:ea typeface="微软雅黑"/>
                <a:cs typeface="微软雅黑"/>
              </a:rPr>
              <a:t>谱系流感病毒</a:t>
            </a:r>
            <a:r>
              <a:rPr lang="zh-CN" altLang="zh-CN" dirty="0">
                <a:latin typeface="微软雅黑"/>
                <a:ea typeface="微软雅黑"/>
                <a:cs typeface="微软雅黑"/>
              </a:rPr>
              <a:t>，</a:t>
            </a:r>
            <a:r>
              <a:rPr lang="zh-CN" altLang="en-US" dirty="0">
                <a:latin typeface="微软雅黑"/>
                <a:ea typeface="微软雅黑"/>
                <a:cs typeface="微软雅黑"/>
              </a:rPr>
              <a:t>症状也能相对减轻。</a:t>
            </a:r>
            <a:endParaRPr lang="en-US" altLang="zh-CN" dirty="0">
              <a:latin typeface="微软雅黑"/>
              <a:ea typeface="微软雅黑"/>
              <a:cs typeface="微软雅黑"/>
            </a:endParaRPr>
          </a:p>
          <a:p>
            <a:pPr marL="342900" indent="-342900">
              <a:lnSpc>
                <a:spcPct val="140000"/>
              </a:lnSpc>
              <a:buClr>
                <a:srgbClr val="800000"/>
              </a:buClr>
              <a:buFont typeface="Wingdings" charset="2"/>
              <a:buChar char="Ø"/>
            </a:pPr>
            <a:r>
              <a:rPr lang="zh-CN" altLang="zh-CN" dirty="0">
                <a:latin typeface="微软雅黑"/>
                <a:ea typeface="微软雅黑"/>
                <a:cs typeface="微软雅黑"/>
              </a:rPr>
              <a:t>整体来说</a:t>
            </a:r>
            <a:r>
              <a:rPr lang="zh-CN" altLang="zh-CN" dirty="0">
                <a:latin typeface="微软雅黑"/>
                <a:ea typeface="微软雅黑"/>
                <a:cs typeface="微软雅黑"/>
              </a:rPr>
              <a:t>，由于儿童感染乙型的机会多，而且乙型流感比甲型流感变异少，所以四价对儿童的防护更有意义，但是对成人来说，四价与三价相比并没有太大区别</a:t>
            </a:r>
            <a:r>
              <a:rPr lang="zh-CN" altLang="zh-CN" dirty="0">
                <a:latin typeface="微软雅黑"/>
                <a:ea typeface="微软雅黑"/>
                <a:cs typeface="微软雅黑"/>
              </a:rPr>
              <a:t>。</a:t>
            </a:r>
            <a:endParaRPr lang="en-US" altLang="zh-CN" dirty="0">
              <a:latin typeface="微软雅黑"/>
              <a:ea typeface="微软雅黑"/>
              <a:cs typeface="微软雅黑"/>
            </a:endParaRPr>
          </a:p>
        </p:txBody>
      </p:sp>
      <p:sp>
        <p:nvSpPr>
          <p:cNvPr id="4" name="矩形 3"/>
          <p:cNvSpPr/>
          <p:nvPr/>
        </p:nvSpPr>
        <p:spPr>
          <a:xfrm>
            <a:off x="179512" y="267494"/>
            <a:ext cx="8032968" cy="646331"/>
          </a:xfrm>
          <a:prstGeom prst="rect">
            <a:avLst/>
          </a:prstGeom>
        </p:spPr>
        <p:txBody>
          <a:bodyPr wrap="none">
            <a:spAutoFit/>
          </a:bodyPr>
          <a:lstStyle/>
          <a:p>
            <a:pPr algn="ctr"/>
            <a:r>
              <a:rPr lang="zh-CN" altLang="en-US" sz="3600" b="1" dirty="0" smtClean="0">
                <a:solidFill>
                  <a:srgbClr val="800000"/>
                </a:solidFill>
                <a:latin typeface="微软雅黑"/>
                <a:ea typeface="微软雅黑"/>
                <a:cs typeface="微软雅黑"/>
              </a:rPr>
              <a:t>问题</a:t>
            </a:r>
            <a:r>
              <a:rPr lang="zh-CN" altLang="en-US" sz="3600" b="1" dirty="0" smtClean="0">
                <a:solidFill>
                  <a:srgbClr val="800000"/>
                </a:solidFill>
                <a:latin typeface="微软雅黑"/>
                <a:ea typeface="微软雅黑"/>
                <a:cs typeface="微软雅黑"/>
              </a:rPr>
              <a:t>二</a:t>
            </a:r>
            <a:r>
              <a:rPr lang="zh-CN" altLang="en-US" sz="3600" b="1" dirty="0" smtClean="0">
                <a:solidFill>
                  <a:srgbClr val="800000"/>
                </a:solidFill>
                <a:latin typeface="微软雅黑"/>
                <a:ea typeface="微软雅黑"/>
                <a:cs typeface="微软雅黑"/>
              </a:rPr>
              <a:t>：</a:t>
            </a:r>
            <a:r>
              <a:rPr lang="zh-CN" altLang="zh-CN" sz="3600" b="1" dirty="0" smtClean="0">
                <a:solidFill>
                  <a:srgbClr val="800000"/>
                </a:solidFill>
                <a:latin typeface="微软雅黑"/>
                <a:ea typeface="微软雅黑"/>
                <a:cs typeface="微软雅黑"/>
              </a:rPr>
              <a:t>四价流感疫苗比三价更好吗</a:t>
            </a:r>
            <a:r>
              <a:rPr lang="zh-CN" altLang="zh-CN" sz="3600" b="1" dirty="0">
                <a:solidFill>
                  <a:srgbClr val="800000"/>
                </a:solidFill>
                <a:latin typeface="微软雅黑"/>
                <a:ea typeface="微软雅黑"/>
                <a:cs typeface="微软雅黑"/>
              </a:rPr>
              <a:t>？</a:t>
            </a:r>
            <a:r>
              <a:rPr lang="zh-CN" altLang="zh-CN" sz="3600" dirty="0">
                <a:solidFill>
                  <a:srgbClr val="800000"/>
                </a:solidFill>
                <a:latin typeface="微软雅黑"/>
                <a:ea typeface="微软雅黑"/>
                <a:cs typeface="微软雅黑"/>
              </a:rPr>
              <a:t> </a:t>
            </a:r>
            <a:endParaRPr lang="zh-CN" altLang="en-US" sz="3600" dirty="0">
              <a:solidFill>
                <a:srgbClr val="800000"/>
              </a:solidFill>
              <a:latin typeface="微软雅黑"/>
              <a:ea typeface="微软雅黑"/>
              <a:cs typeface="微软雅黑"/>
            </a:endParaRPr>
          </a:p>
        </p:txBody>
      </p:sp>
    </p:spTree>
    <p:extLst>
      <p:ext uri="{BB962C8B-B14F-4D97-AF65-F5344CB8AC3E}">
        <p14:creationId xmlns:p14="http://schemas.microsoft.com/office/powerpoint/2010/main" val="31571727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383618"/>
            <a:ext cx="9252520" cy="2739211"/>
          </a:xfrm>
          <a:prstGeom prst="rect">
            <a:avLst/>
          </a:prstGeom>
        </p:spPr>
        <p:txBody>
          <a:bodyPr wrap="square">
            <a:spAutoFit/>
          </a:bodyPr>
          <a:lstStyle/>
          <a:p>
            <a:pPr>
              <a:lnSpc>
                <a:spcPct val="120000"/>
              </a:lnSpc>
            </a:pPr>
            <a:r>
              <a:rPr lang="zh-CN" altLang="zh-CN" sz="2400" dirty="0" smtClean="0">
                <a:latin typeface="微软雅黑"/>
                <a:ea typeface="微软雅黑"/>
                <a:cs typeface="微软雅黑"/>
              </a:rPr>
              <a:t>孕妇可以放心接种</a:t>
            </a:r>
            <a:r>
              <a:rPr lang="zh-CN" altLang="zh-CN" sz="2400" dirty="0">
                <a:latin typeface="微软雅黑"/>
                <a:ea typeface="微软雅黑"/>
                <a:cs typeface="微软雅黑"/>
              </a:rPr>
              <a:t>流感疫苗！</a:t>
            </a:r>
          </a:p>
          <a:p>
            <a:pPr>
              <a:lnSpc>
                <a:spcPct val="120000"/>
              </a:lnSpc>
            </a:pPr>
            <a:endParaRPr lang="zh-CN" altLang="en-US" sz="2400" dirty="0" smtClean="0">
              <a:latin typeface="微软雅黑"/>
              <a:ea typeface="微软雅黑"/>
              <a:cs typeface="微软雅黑"/>
            </a:endParaRPr>
          </a:p>
          <a:p>
            <a:pPr>
              <a:lnSpc>
                <a:spcPct val="120000"/>
              </a:lnSpc>
            </a:pPr>
            <a:r>
              <a:rPr lang="zh-CN" altLang="zh-CN" sz="2400" dirty="0" smtClean="0">
                <a:latin typeface="微软雅黑"/>
                <a:ea typeface="微软雅黑"/>
                <a:cs typeface="微软雅黑"/>
              </a:rPr>
              <a:t>世界卫生组织等权威机构都推荐孕妇接种</a:t>
            </a:r>
            <a:r>
              <a:rPr lang="zh-CN" altLang="zh-CN" sz="2400" dirty="0">
                <a:latin typeface="微软雅黑"/>
                <a:ea typeface="微软雅黑"/>
                <a:cs typeface="微软雅黑"/>
              </a:rPr>
              <a:t>流感疫苗，因为孕妇一旦得了流感，很容易出现重症，孕妇接种流感疫苗的预防意义重大</a:t>
            </a:r>
            <a:r>
              <a:rPr lang="zh-CN" altLang="zh-CN" sz="2400" dirty="0" smtClean="0">
                <a:latin typeface="微软雅黑"/>
                <a:ea typeface="微软雅黑"/>
                <a:cs typeface="微软雅黑"/>
              </a:rPr>
              <a:t>。</a:t>
            </a:r>
            <a:endParaRPr lang="en-US" altLang="zh-CN" sz="2400" dirty="0" smtClean="0">
              <a:latin typeface="微软雅黑"/>
              <a:ea typeface="微软雅黑"/>
              <a:cs typeface="微软雅黑"/>
            </a:endParaRPr>
          </a:p>
          <a:p>
            <a:pPr>
              <a:lnSpc>
                <a:spcPct val="120000"/>
              </a:lnSpc>
            </a:pPr>
            <a:endParaRPr lang="zh-CN" altLang="zh-CN" sz="2400" dirty="0">
              <a:latin typeface="微软雅黑"/>
              <a:ea typeface="微软雅黑"/>
              <a:cs typeface="微软雅黑"/>
            </a:endParaRPr>
          </a:p>
          <a:p>
            <a:pPr>
              <a:lnSpc>
                <a:spcPct val="120000"/>
              </a:lnSpc>
            </a:pPr>
            <a:r>
              <a:rPr lang="zh-CN" altLang="en-US" sz="2400" dirty="0" smtClean="0">
                <a:latin typeface="微软雅黑"/>
                <a:ea typeface="微软雅黑"/>
                <a:cs typeface="微软雅黑"/>
              </a:rPr>
              <a:t>孕妇接种疫苗可以预防孕妇和</a:t>
            </a:r>
            <a:r>
              <a:rPr lang="en-US" altLang="zh-CN" sz="2400" dirty="0" smtClean="0">
                <a:latin typeface="微软雅黑"/>
                <a:ea typeface="微软雅黑"/>
                <a:cs typeface="微软雅黑"/>
              </a:rPr>
              <a:t>6</a:t>
            </a:r>
            <a:r>
              <a:rPr lang="zh-CN" altLang="en-US" sz="2400" dirty="0" smtClean="0">
                <a:latin typeface="微软雅黑"/>
                <a:ea typeface="微软雅黑"/>
                <a:cs typeface="微软雅黑"/>
              </a:rPr>
              <a:t>月龄婴儿罹患流感。</a:t>
            </a:r>
            <a:endParaRPr lang="zh-CN" altLang="zh-CN" sz="2400" dirty="0">
              <a:latin typeface="微软雅黑"/>
              <a:ea typeface="微软雅黑"/>
              <a:cs typeface="微软雅黑"/>
            </a:endParaRPr>
          </a:p>
        </p:txBody>
      </p:sp>
      <p:sp>
        <p:nvSpPr>
          <p:cNvPr id="3" name="矩形 2"/>
          <p:cNvSpPr/>
          <p:nvPr/>
        </p:nvSpPr>
        <p:spPr>
          <a:xfrm>
            <a:off x="0" y="4"/>
            <a:ext cx="7812360" cy="1077218"/>
          </a:xfrm>
          <a:prstGeom prst="rect">
            <a:avLst/>
          </a:prstGeom>
        </p:spPr>
        <p:txBody>
          <a:bodyPr wrap="square">
            <a:spAutoFit/>
          </a:bodyPr>
          <a:lstStyle/>
          <a:p>
            <a:pPr algn="ctr"/>
            <a:r>
              <a:rPr lang="zh-CN" altLang="zh-CN" sz="3200" dirty="0" smtClean="0">
                <a:solidFill>
                  <a:srgbClr val="800000"/>
                </a:solidFill>
                <a:latin typeface="微软雅黑"/>
                <a:ea typeface="微软雅黑"/>
                <a:cs typeface="微软雅黑"/>
              </a:rPr>
              <a:t>问题</a:t>
            </a:r>
            <a:r>
              <a:rPr lang="zh-CN" altLang="en-US" sz="3200" dirty="0" smtClean="0">
                <a:solidFill>
                  <a:srgbClr val="800000"/>
                </a:solidFill>
                <a:latin typeface="微软雅黑"/>
                <a:ea typeface="微软雅黑"/>
                <a:cs typeface="微软雅黑"/>
              </a:rPr>
              <a:t>三</a:t>
            </a:r>
            <a:r>
              <a:rPr lang="zh-CN" altLang="zh-CN" sz="3200" dirty="0" smtClean="0">
                <a:solidFill>
                  <a:srgbClr val="800000"/>
                </a:solidFill>
                <a:latin typeface="微软雅黑"/>
                <a:ea typeface="微软雅黑"/>
                <a:cs typeface="微软雅黑"/>
              </a:rPr>
              <a:t>：</a:t>
            </a:r>
            <a:r>
              <a:rPr lang="zh-CN" altLang="zh-CN" sz="3200" dirty="0">
                <a:solidFill>
                  <a:srgbClr val="800000"/>
                </a:solidFill>
                <a:latin typeface="微软雅黑"/>
                <a:ea typeface="微软雅黑"/>
                <a:cs typeface="微软雅黑"/>
              </a:rPr>
              <a:t>孕妇打流感疫</a:t>
            </a:r>
            <a:r>
              <a:rPr lang="zh-CN" altLang="zh-CN" sz="3200" dirty="0" smtClean="0">
                <a:solidFill>
                  <a:srgbClr val="800000"/>
                </a:solidFill>
                <a:latin typeface="微软雅黑"/>
                <a:ea typeface="微软雅黑"/>
                <a:cs typeface="微软雅黑"/>
              </a:rPr>
              <a:t>苗</a:t>
            </a:r>
            <a:endParaRPr lang="zh-CN" altLang="en-US" sz="3200" dirty="0" smtClean="0">
              <a:solidFill>
                <a:srgbClr val="800000"/>
              </a:solidFill>
              <a:latin typeface="微软雅黑"/>
              <a:ea typeface="微软雅黑"/>
              <a:cs typeface="微软雅黑"/>
            </a:endParaRPr>
          </a:p>
          <a:p>
            <a:pPr algn="ctr"/>
            <a:r>
              <a:rPr lang="zh-CN" altLang="zh-CN" sz="3200" dirty="0" smtClean="0">
                <a:solidFill>
                  <a:srgbClr val="800000"/>
                </a:solidFill>
                <a:latin typeface="微软雅黑"/>
                <a:ea typeface="微软雅黑"/>
                <a:cs typeface="微软雅黑"/>
              </a:rPr>
              <a:t>会不会伤害胎儿？</a:t>
            </a:r>
            <a:endParaRPr lang="zh-CN" altLang="zh-CN" sz="3200" dirty="0">
              <a:solidFill>
                <a:srgbClr val="800000"/>
              </a:solidFill>
              <a:latin typeface="微软雅黑"/>
              <a:ea typeface="微软雅黑"/>
              <a:cs typeface="微软雅黑"/>
            </a:endParaRPr>
          </a:p>
        </p:txBody>
      </p:sp>
    </p:spTree>
    <p:extLst>
      <p:ext uri="{BB962C8B-B14F-4D97-AF65-F5344CB8AC3E}">
        <p14:creationId xmlns:p14="http://schemas.microsoft.com/office/powerpoint/2010/main" val="14914868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275606"/>
            <a:ext cx="8892480" cy="2657138"/>
          </a:xfrm>
          <a:prstGeom prst="rect">
            <a:avLst/>
          </a:prstGeom>
        </p:spPr>
        <p:txBody>
          <a:bodyPr wrap="square">
            <a:spAutoFit/>
          </a:bodyPr>
          <a:lstStyle/>
          <a:p>
            <a:pPr marL="342900" indent="-342900">
              <a:lnSpc>
                <a:spcPct val="140000"/>
              </a:lnSpc>
              <a:buClr>
                <a:srgbClr val="800000"/>
              </a:buClr>
              <a:buFont typeface="Wingdings" charset="2"/>
              <a:buChar char="Ø"/>
            </a:pPr>
            <a:r>
              <a:rPr lang="zh-CN" altLang="en-US" sz="2000" dirty="0" smtClean="0">
                <a:latin typeface="微软雅黑"/>
                <a:ea typeface="微软雅黑"/>
                <a:cs typeface="微软雅黑"/>
              </a:rPr>
              <a:t>流感疫苗需要在流行前研制，但是由于</a:t>
            </a:r>
            <a:r>
              <a:rPr lang="zh-CN" altLang="en-US" sz="2000" dirty="0">
                <a:latin typeface="微软雅黑"/>
                <a:ea typeface="微软雅黑"/>
                <a:cs typeface="微软雅黑"/>
              </a:rPr>
              <a:t>流感病毒的变异</a:t>
            </a:r>
            <a:r>
              <a:rPr lang="zh-CN" altLang="en-US" sz="2000" dirty="0" smtClean="0">
                <a:latin typeface="微软雅黑"/>
                <a:ea typeface="微软雅黑"/>
                <a:cs typeface="微软雅黑"/>
              </a:rPr>
              <a:t>性较强，不能完全正确预测将来的流行株，因此相对于</a:t>
            </a:r>
            <a:r>
              <a:rPr lang="zh-CN" altLang="en-US" sz="2000" dirty="0">
                <a:latin typeface="微软雅黑"/>
                <a:ea typeface="微软雅黑"/>
                <a:cs typeface="微软雅黑"/>
              </a:rPr>
              <a:t>其他疫</a:t>
            </a:r>
            <a:r>
              <a:rPr lang="zh-CN" altLang="en-US" sz="2000" dirty="0" smtClean="0">
                <a:latin typeface="微软雅黑"/>
                <a:ea typeface="微软雅黑"/>
                <a:cs typeface="微软雅黑"/>
              </a:rPr>
              <a:t>苗，流感疫苗有限，如果疫</a:t>
            </a:r>
            <a:r>
              <a:rPr lang="zh-CN" altLang="en-US" sz="2000" dirty="0">
                <a:latin typeface="微软雅黑"/>
                <a:ea typeface="微软雅黑"/>
                <a:cs typeface="微软雅黑"/>
              </a:rPr>
              <a:t>苗株与流行株</a:t>
            </a:r>
            <a:r>
              <a:rPr lang="zh-CN" altLang="en-US" sz="2000" dirty="0" smtClean="0">
                <a:latin typeface="微软雅黑"/>
                <a:ea typeface="微软雅黑"/>
                <a:cs typeface="微软雅黑"/>
              </a:rPr>
              <a:t>完全匹配，流感</a:t>
            </a:r>
            <a:r>
              <a:rPr lang="zh-CN" altLang="en-US" sz="2000" dirty="0">
                <a:latin typeface="微软雅黑"/>
                <a:ea typeface="微软雅黑"/>
                <a:cs typeface="微软雅黑"/>
              </a:rPr>
              <a:t>疫苗的保护效果将达到 </a:t>
            </a:r>
            <a:r>
              <a:rPr lang="en-US" altLang="zh-CN" sz="2000" dirty="0">
                <a:solidFill>
                  <a:srgbClr val="800000"/>
                </a:solidFill>
                <a:latin typeface="微软雅黑"/>
                <a:ea typeface="微软雅黑"/>
                <a:cs typeface="微软雅黑"/>
              </a:rPr>
              <a:t>70%~90</a:t>
            </a:r>
            <a:r>
              <a:rPr lang="en-US" altLang="zh-CN" sz="2000" dirty="0" smtClean="0">
                <a:solidFill>
                  <a:srgbClr val="800000"/>
                </a:solidFill>
                <a:latin typeface="微软雅黑"/>
                <a:ea typeface="微软雅黑"/>
                <a:cs typeface="微软雅黑"/>
              </a:rPr>
              <a:t>%</a:t>
            </a:r>
            <a:r>
              <a:rPr lang="zh-CN" altLang="en-US" sz="2000" dirty="0" smtClean="0">
                <a:latin typeface="微软雅黑"/>
                <a:ea typeface="微软雅黑"/>
                <a:cs typeface="微软雅黑"/>
              </a:rPr>
              <a:t>，</a:t>
            </a:r>
            <a:r>
              <a:rPr lang="en-US" altLang="zh-CN" sz="2000" dirty="0" smtClean="0">
                <a:latin typeface="微软雅黑"/>
                <a:ea typeface="微软雅黑"/>
                <a:cs typeface="微软雅黑"/>
              </a:rPr>
              <a:t> </a:t>
            </a:r>
            <a:r>
              <a:rPr lang="zh-CN" altLang="en-US" sz="2000" dirty="0" smtClean="0">
                <a:latin typeface="微软雅黑"/>
                <a:ea typeface="微软雅黑"/>
                <a:cs typeface="微软雅黑"/>
              </a:rPr>
              <a:t>但如果匹配度低，保护效果</a:t>
            </a:r>
            <a:r>
              <a:rPr lang="zh-CN" altLang="en-US" sz="2000" dirty="0">
                <a:latin typeface="微软雅黑"/>
                <a:ea typeface="微软雅黑"/>
                <a:cs typeface="微软雅黑"/>
              </a:rPr>
              <a:t>只有 </a:t>
            </a:r>
            <a:r>
              <a:rPr lang="en-US" altLang="zh-CN" sz="2000" dirty="0">
                <a:latin typeface="微软雅黑"/>
                <a:ea typeface="微软雅黑"/>
                <a:cs typeface="微软雅黑"/>
              </a:rPr>
              <a:t>20%~30%</a:t>
            </a:r>
            <a:r>
              <a:rPr lang="zh-CN" altLang="en-US" sz="2000" dirty="0" smtClean="0">
                <a:latin typeface="微软雅黑"/>
                <a:ea typeface="微软雅黑"/>
                <a:cs typeface="微软雅黑"/>
              </a:rPr>
              <a:t>。</a:t>
            </a:r>
          </a:p>
          <a:p>
            <a:pPr marL="342900" indent="-342900">
              <a:lnSpc>
                <a:spcPct val="140000"/>
              </a:lnSpc>
              <a:buClr>
                <a:srgbClr val="800000"/>
              </a:buClr>
              <a:buFont typeface="Wingdings" charset="2"/>
              <a:buChar char="Ø"/>
            </a:pPr>
            <a:r>
              <a:rPr lang="zh-CN" altLang="en-US" sz="2000" dirty="0" smtClean="0">
                <a:latin typeface="微软雅黑"/>
                <a:ea typeface="微软雅黑"/>
                <a:cs typeface="微软雅黑"/>
              </a:rPr>
              <a:t>尽管如此，流感疫苗仍被视预</a:t>
            </a:r>
            <a:r>
              <a:rPr lang="zh-CN" altLang="en-US" sz="2000" dirty="0">
                <a:latin typeface="微软雅黑"/>
                <a:ea typeface="微软雅黑"/>
                <a:cs typeface="微软雅黑"/>
              </a:rPr>
              <a:t>防流感最有效的方法。</a:t>
            </a:r>
            <a:r>
              <a:rPr lang="zh-CN" altLang="en-US" sz="2000" dirty="0" smtClean="0">
                <a:latin typeface="微软雅黑"/>
                <a:ea typeface="微软雅黑"/>
                <a:cs typeface="微软雅黑"/>
              </a:rPr>
              <a:t>即使接种后患上流感，仍可减轻症状的严重程度，避免出现</a:t>
            </a:r>
            <a:r>
              <a:rPr lang="zh-CN" altLang="en-US" sz="2000" dirty="0">
                <a:latin typeface="微软雅黑"/>
                <a:ea typeface="微软雅黑"/>
                <a:cs typeface="微软雅黑"/>
              </a:rPr>
              <a:t>住</a:t>
            </a:r>
            <a:r>
              <a:rPr lang="zh-CN" altLang="en-US" sz="2000" dirty="0" smtClean="0">
                <a:latin typeface="微软雅黑"/>
                <a:ea typeface="微软雅黑"/>
                <a:cs typeface="微软雅黑"/>
              </a:rPr>
              <a:t>院或并发症等严重后果。</a:t>
            </a:r>
            <a:endParaRPr lang="zh-CN" altLang="zh-CN" dirty="0"/>
          </a:p>
        </p:txBody>
      </p:sp>
      <p:sp>
        <p:nvSpPr>
          <p:cNvPr id="4" name="矩形 3"/>
          <p:cNvSpPr/>
          <p:nvPr/>
        </p:nvSpPr>
        <p:spPr>
          <a:xfrm>
            <a:off x="1331640" y="11853"/>
            <a:ext cx="5519460" cy="1077218"/>
          </a:xfrm>
          <a:prstGeom prst="rect">
            <a:avLst/>
          </a:prstGeom>
        </p:spPr>
        <p:txBody>
          <a:bodyPr wrap="none">
            <a:spAutoFit/>
          </a:bodyPr>
          <a:lstStyle/>
          <a:p>
            <a:pPr algn="ctr"/>
            <a:r>
              <a:rPr lang="zh-CN" altLang="en-US" sz="3200" b="1" dirty="0" smtClean="0">
                <a:solidFill>
                  <a:srgbClr val="800000"/>
                </a:solidFill>
                <a:latin typeface="微软雅黑"/>
                <a:ea typeface="微软雅黑"/>
                <a:cs typeface="微软雅黑"/>
              </a:rPr>
              <a:t>问题</a:t>
            </a:r>
            <a:r>
              <a:rPr lang="zh-CN" altLang="en-US" sz="3200" b="1" dirty="0" smtClean="0">
                <a:solidFill>
                  <a:srgbClr val="800000"/>
                </a:solidFill>
                <a:latin typeface="微软雅黑"/>
                <a:ea typeface="微软雅黑"/>
                <a:cs typeface="微软雅黑"/>
              </a:rPr>
              <a:t>四</a:t>
            </a:r>
            <a:r>
              <a:rPr lang="zh-CN" altLang="en-US" sz="3200" b="1" dirty="0" smtClean="0">
                <a:solidFill>
                  <a:srgbClr val="800000"/>
                </a:solidFill>
                <a:latin typeface="微软雅黑"/>
                <a:ea typeface="微软雅黑"/>
                <a:cs typeface="微软雅黑"/>
              </a:rPr>
              <a:t>：</a:t>
            </a:r>
            <a:r>
              <a:rPr lang="zh-CN" altLang="en-US" sz="3200" b="1" dirty="0" smtClean="0">
                <a:solidFill>
                  <a:srgbClr val="800000"/>
                </a:solidFill>
                <a:latin typeface="微软雅黑"/>
                <a:ea typeface="微软雅黑"/>
                <a:cs typeface="微软雅黑"/>
              </a:rPr>
              <a:t>为什么打过</a:t>
            </a:r>
            <a:r>
              <a:rPr lang="zh-CN" altLang="zh-CN" sz="3200" b="1" dirty="0" smtClean="0">
                <a:solidFill>
                  <a:srgbClr val="800000"/>
                </a:solidFill>
                <a:latin typeface="微软雅黑"/>
                <a:ea typeface="微软雅黑"/>
                <a:cs typeface="微软雅黑"/>
              </a:rPr>
              <a:t>流感疫苗</a:t>
            </a:r>
            <a:endParaRPr lang="zh-CN" altLang="en-US" sz="3200" b="1" dirty="0" smtClean="0">
              <a:solidFill>
                <a:srgbClr val="800000"/>
              </a:solidFill>
              <a:latin typeface="微软雅黑"/>
              <a:ea typeface="微软雅黑"/>
              <a:cs typeface="微软雅黑"/>
            </a:endParaRPr>
          </a:p>
          <a:p>
            <a:pPr algn="ctr"/>
            <a:r>
              <a:rPr lang="zh-CN" altLang="en-US" sz="3200" b="1" dirty="0" smtClean="0">
                <a:solidFill>
                  <a:srgbClr val="800000"/>
                </a:solidFill>
                <a:latin typeface="微软雅黑"/>
                <a:ea typeface="微软雅黑"/>
                <a:cs typeface="微软雅黑"/>
              </a:rPr>
              <a:t>还得了流感</a:t>
            </a:r>
            <a:r>
              <a:rPr lang="zh-CN" altLang="zh-CN" sz="3200" b="1" dirty="0" smtClean="0">
                <a:solidFill>
                  <a:srgbClr val="800000"/>
                </a:solidFill>
                <a:latin typeface="微软雅黑"/>
                <a:ea typeface="微软雅黑"/>
                <a:cs typeface="微软雅黑"/>
              </a:rPr>
              <a:t>？</a:t>
            </a:r>
            <a:r>
              <a:rPr lang="zh-CN" altLang="zh-CN" sz="3200" dirty="0" smtClean="0">
                <a:solidFill>
                  <a:srgbClr val="800000"/>
                </a:solidFill>
                <a:latin typeface="微软雅黑"/>
                <a:ea typeface="微软雅黑"/>
                <a:cs typeface="微软雅黑"/>
              </a:rPr>
              <a:t> </a:t>
            </a:r>
            <a:endParaRPr lang="zh-CN" altLang="en-US" sz="3200" dirty="0">
              <a:solidFill>
                <a:srgbClr val="800000"/>
              </a:solidFill>
              <a:latin typeface="微软雅黑"/>
              <a:ea typeface="微软雅黑"/>
              <a:cs typeface="微软雅黑"/>
            </a:endParaRPr>
          </a:p>
        </p:txBody>
      </p:sp>
    </p:spTree>
    <p:extLst>
      <p:ext uri="{BB962C8B-B14F-4D97-AF65-F5344CB8AC3E}">
        <p14:creationId xmlns:p14="http://schemas.microsoft.com/office/powerpoint/2010/main" val="30697765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275861" y="249492"/>
            <a:ext cx="3667725" cy="690574"/>
          </a:xfrm>
          <a:prstGeom prst="rect">
            <a:avLst/>
          </a:prstGeom>
        </p:spPr>
        <p:txBody>
          <a:bodyPr vert="horz" wrap="square" lIns="0" tIns="13335" rIns="0" bIns="0" rtlCol="0">
            <a:spAutoFit/>
          </a:bodyPr>
          <a:lstStyle/>
          <a:p>
            <a:pPr marL="12700">
              <a:spcBef>
                <a:spcPts val="105"/>
              </a:spcBef>
            </a:pPr>
            <a:r>
              <a:rPr lang="zh-CN" altLang="en-US" sz="4400" dirty="0" smtClean="0">
                <a:solidFill>
                  <a:srgbClr val="800000"/>
                </a:solidFill>
                <a:latin typeface="微软雅黑"/>
                <a:ea typeface="微软雅黑"/>
                <a:cs typeface="微软雅黑"/>
              </a:rPr>
              <a:t>药物预防</a:t>
            </a:r>
            <a:endParaRPr lang="zh-CN" altLang="en-US" sz="4400" dirty="0">
              <a:solidFill>
                <a:srgbClr val="800000"/>
              </a:solidFill>
              <a:latin typeface="微软雅黑"/>
              <a:ea typeface="微软雅黑"/>
              <a:cs typeface="微软雅黑"/>
            </a:endParaRPr>
          </a:p>
        </p:txBody>
      </p:sp>
      <p:sp>
        <p:nvSpPr>
          <p:cNvPr id="7" name="object 7"/>
          <p:cNvSpPr txBox="1"/>
          <p:nvPr/>
        </p:nvSpPr>
        <p:spPr>
          <a:xfrm>
            <a:off x="539552" y="1221600"/>
            <a:ext cx="8352928" cy="2896946"/>
          </a:xfrm>
          <a:prstGeom prst="rect">
            <a:avLst/>
          </a:prstGeom>
        </p:spPr>
        <p:txBody>
          <a:bodyPr vert="horz" wrap="square" lIns="0" tIns="58419" rIns="0" bIns="0" rtlCol="0">
            <a:spAutoFit/>
          </a:bodyPr>
          <a:lstStyle/>
          <a:p>
            <a:pPr marL="342900" indent="-342900">
              <a:lnSpc>
                <a:spcPct val="130000"/>
              </a:lnSpc>
              <a:buClr>
                <a:srgbClr val="800000"/>
              </a:buClr>
              <a:buFont typeface="Wingdings" charset="2"/>
              <a:buChar char="Ø"/>
            </a:pPr>
            <a:r>
              <a:rPr lang="zh-CN" altLang="en-US" sz="2400" dirty="0" smtClean="0">
                <a:latin typeface="微软雅黑"/>
                <a:ea typeface="微软雅黑"/>
                <a:cs typeface="微软雅黑"/>
              </a:rPr>
              <a:t>药物预防药物不能代替疫苗接种。</a:t>
            </a:r>
            <a:endParaRPr lang="en-US" altLang="zh-CN" sz="2400" dirty="0" smtClean="0">
              <a:latin typeface="微软雅黑"/>
              <a:ea typeface="微软雅黑"/>
              <a:cs typeface="微软雅黑"/>
            </a:endParaRPr>
          </a:p>
          <a:p>
            <a:pPr marL="342900" indent="-342900">
              <a:lnSpc>
                <a:spcPct val="130000"/>
              </a:lnSpc>
              <a:buClr>
                <a:srgbClr val="800000"/>
              </a:buClr>
              <a:buFont typeface="Wingdings" charset="2"/>
              <a:buChar char="Ø"/>
            </a:pPr>
            <a:r>
              <a:rPr lang="zh-CN" altLang="en-US" sz="2400" dirty="0" smtClean="0">
                <a:latin typeface="微软雅黑"/>
                <a:ea typeface="微软雅黑"/>
                <a:cs typeface="微软雅黑"/>
              </a:rPr>
              <a:t>建议对</a:t>
            </a:r>
            <a:r>
              <a:rPr lang="zh-CN" altLang="en-US" sz="2400" dirty="0">
                <a:latin typeface="微软雅黑"/>
                <a:ea typeface="微软雅黑"/>
                <a:cs typeface="微软雅黑"/>
              </a:rPr>
              <a:t>有重症流感高危因素的密切接触者</a:t>
            </a:r>
            <a:r>
              <a:rPr lang="zh-CN" altLang="en-US" sz="2400" dirty="0">
                <a:solidFill>
                  <a:srgbClr val="800000"/>
                </a:solidFill>
                <a:latin typeface="微软雅黑"/>
                <a:ea typeface="微软雅黑"/>
                <a:cs typeface="微软雅黑"/>
              </a:rPr>
              <a:t>（且未接种疫苗或接种疫苗后尚未获得免疫力）</a:t>
            </a:r>
            <a:r>
              <a:rPr lang="zh-CN" altLang="en-US" sz="2400" dirty="0">
                <a:latin typeface="微软雅黑"/>
                <a:ea typeface="微软雅黑"/>
                <a:cs typeface="微软雅黑"/>
              </a:rPr>
              <a:t>进行暴露后药物预防，</a:t>
            </a:r>
            <a:r>
              <a:rPr lang="zh-CN" altLang="en-US" sz="2400" dirty="0" smtClean="0">
                <a:latin typeface="微软雅黑"/>
                <a:ea typeface="微软雅黑"/>
                <a:cs typeface="微软雅黑"/>
              </a:rPr>
              <a:t>建议不要迟于暴露</a:t>
            </a:r>
            <a:r>
              <a:rPr lang="zh-CN" altLang="en-US" sz="2400" dirty="0">
                <a:latin typeface="微软雅黑"/>
                <a:ea typeface="微软雅黑"/>
                <a:cs typeface="微软雅黑"/>
              </a:rPr>
              <a:t>后</a:t>
            </a:r>
            <a:r>
              <a:rPr lang="en-US" altLang="zh-CN" sz="2400" dirty="0">
                <a:latin typeface="微软雅黑"/>
                <a:ea typeface="微软雅黑"/>
                <a:cs typeface="微软雅黑"/>
              </a:rPr>
              <a:t>48</a:t>
            </a:r>
            <a:r>
              <a:rPr lang="zh-CN" altLang="en-US" sz="2400" dirty="0">
                <a:latin typeface="微软雅黑"/>
                <a:ea typeface="微软雅黑"/>
                <a:cs typeface="微软雅黑"/>
              </a:rPr>
              <a:t>小时用药。可使用奥司他韦和扎那米韦等（剂量同治疗量</a:t>
            </a:r>
            <a:r>
              <a:rPr lang="en-US" altLang="zh-CN" sz="2400" dirty="0">
                <a:latin typeface="微软雅黑"/>
                <a:ea typeface="微软雅黑"/>
                <a:cs typeface="微软雅黑"/>
              </a:rPr>
              <a:t>/</a:t>
            </a:r>
            <a:r>
              <a:rPr lang="zh-CN" altLang="en-US" sz="2400" dirty="0">
                <a:latin typeface="微软雅黑"/>
                <a:ea typeface="微软雅黑"/>
                <a:cs typeface="微软雅黑"/>
              </a:rPr>
              <a:t>次，每日一次，使用</a:t>
            </a:r>
            <a:r>
              <a:rPr lang="en-US" altLang="zh-CN" sz="2400" dirty="0">
                <a:latin typeface="微软雅黑"/>
                <a:ea typeface="微软雅黑"/>
                <a:cs typeface="微软雅黑"/>
              </a:rPr>
              <a:t>7</a:t>
            </a:r>
            <a:r>
              <a:rPr lang="zh-CN" altLang="en-US" sz="2400" dirty="0">
                <a:latin typeface="微软雅黑"/>
                <a:ea typeface="微软雅黑"/>
                <a:cs typeface="微软雅黑"/>
              </a:rPr>
              <a:t>天）。</a:t>
            </a:r>
          </a:p>
          <a:p>
            <a:pPr marL="355600" marR="11430" indent="580390" algn="just">
              <a:lnSpc>
                <a:spcPct val="100000"/>
              </a:lnSpc>
              <a:spcBef>
                <a:spcPts val="770"/>
              </a:spcBef>
            </a:pPr>
            <a:endParaRPr sz="2200" dirty="0">
              <a:latin typeface="华文新魏" panose="02010800040101010101" charset="-122"/>
              <a:cs typeface="华文新魏" panose="02010800040101010101" charset="-122"/>
            </a:endParaRPr>
          </a:p>
        </p:txBody>
      </p:sp>
    </p:spTree>
    <p:extLst>
      <p:ext uri="{BB962C8B-B14F-4D97-AF65-F5344CB8AC3E}">
        <p14:creationId xmlns:p14="http://schemas.microsoft.com/office/powerpoint/2010/main" val="35230198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xmlns="" id="{46219C56-CF3A-45DE-9BC2-076120B62A86}"/>
              </a:ext>
            </a:extLst>
          </p:cNvPr>
          <p:cNvSpPr>
            <a:spLocks noGrp="1"/>
          </p:cNvSpPr>
          <p:nvPr>
            <p:ph type="sldNum" sz="quarter" idx="12"/>
          </p:nvPr>
        </p:nvSpPr>
        <p:spPr>
          <a:xfrm>
            <a:off x="6457950" y="4752975"/>
            <a:ext cx="2057400" cy="273844"/>
          </a:xfrm>
        </p:spPr>
        <p:txBody>
          <a:bodyPr/>
          <a:lstStyle/>
          <a:p>
            <a:fld id="{2D6E262E-8F20-4913-8B13-220DDDF39B33}" type="slidenum">
              <a:rPr lang="zh-CN" altLang="en-US" smtClean="0"/>
              <a:pPr/>
              <a:t>46</a:t>
            </a:fld>
            <a:endParaRPr lang="zh-CN" altLang="en-US"/>
          </a:p>
        </p:txBody>
      </p:sp>
      <p:sp>
        <p:nvSpPr>
          <p:cNvPr id="4" name="文本框 3">
            <a:extLst>
              <a:ext uri="{FF2B5EF4-FFF2-40B4-BE49-F238E27FC236}">
                <a16:creationId xmlns:a16="http://schemas.microsoft.com/office/drawing/2014/main" xmlns="" id="{92AE30A2-4294-467B-AC70-317FD8779127}"/>
              </a:ext>
            </a:extLst>
          </p:cNvPr>
          <p:cNvSpPr txBox="1"/>
          <p:nvPr/>
        </p:nvSpPr>
        <p:spPr>
          <a:xfrm>
            <a:off x="-108520" y="-120809"/>
            <a:ext cx="9143999" cy="964367"/>
          </a:xfrm>
          <a:prstGeom prst="rect">
            <a:avLst/>
          </a:prstGeom>
          <a:noFill/>
        </p:spPr>
        <p:txBody>
          <a:bodyPr wrap="square" rtlCol="0">
            <a:spAutoFit/>
          </a:bodyPr>
          <a:lstStyle/>
          <a:p>
            <a:pPr algn="ctr">
              <a:lnSpc>
                <a:spcPct val="150000"/>
              </a:lnSpc>
            </a:pPr>
            <a:r>
              <a:rPr lang="zh-CN" altLang="en-US" sz="4000" dirty="0">
                <a:solidFill>
                  <a:srgbClr val="A60000"/>
                </a:solidFill>
                <a:latin typeface="Arial" panose="020B0604020202020204" pitchFamily="34" charset="0"/>
                <a:ea typeface="微软雅黑" pitchFamily="34" charset="-122"/>
                <a:cs typeface="Arial" panose="020B0604020202020204" pitchFamily="34" charset="0"/>
              </a:rPr>
              <a:t>百年流感：我们的对策</a:t>
            </a:r>
          </a:p>
        </p:txBody>
      </p:sp>
      <p:pic>
        <p:nvPicPr>
          <p:cNvPr id="5" name="图片 4">
            <a:extLst>
              <a:ext uri="{FF2B5EF4-FFF2-40B4-BE49-F238E27FC236}">
                <a16:creationId xmlns:a16="http://schemas.microsoft.com/office/drawing/2014/main" xmlns="" id="{73C22EF4-EB33-434B-B590-7CA920314389}"/>
              </a:ext>
            </a:extLst>
          </p:cNvPr>
          <p:cNvPicPr>
            <a:picLocks noChangeAspect="1"/>
          </p:cNvPicPr>
          <p:nvPr/>
        </p:nvPicPr>
        <p:blipFill rotWithShape="1">
          <a:blip r:embed="rId3"/>
          <a:srcRect l="301" r="2047" b="2196"/>
          <a:stretch/>
        </p:blipFill>
        <p:spPr>
          <a:xfrm>
            <a:off x="397811" y="1540730"/>
            <a:ext cx="3497943" cy="1391060"/>
          </a:xfrm>
          <a:prstGeom prst="rect">
            <a:avLst/>
          </a:prstGeom>
          <a:ln>
            <a:solidFill>
              <a:srgbClr val="100000"/>
            </a:solidFill>
          </a:ln>
        </p:spPr>
      </p:pic>
      <p:pic>
        <p:nvPicPr>
          <p:cNvPr id="6" name="图片 5">
            <a:extLst>
              <a:ext uri="{FF2B5EF4-FFF2-40B4-BE49-F238E27FC236}">
                <a16:creationId xmlns:a16="http://schemas.microsoft.com/office/drawing/2014/main" xmlns="" id="{9A0C2610-E0B7-48B1-960C-F87DF47D4FE0}"/>
              </a:ext>
            </a:extLst>
          </p:cNvPr>
          <p:cNvPicPr>
            <a:picLocks noChangeAspect="1"/>
          </p:cNvPicPr>
          <p:nvPr/>
        </p:nvPicPr>
        <p:blipFill rotWithShape="1">
          <a:blip r:embed="rId4"/>
          <a:srcRect b="1219"/>
          <a:stretch/>
        </p:blipFill>
        <p:spPr>
          <a:xfrm>
            <a:off x="4577926" y="1540730"/>
            <a:ext cx="3476249" cy="1391060"/>
          </a:xfrm>
          <a:prstGeom prst="rect">
            <a:avLst/>
          </a:prstGeom>
          <a:ln>
            <a:solidFill>
              <a:srgbClr val="100000"/>
            </a:solidFill>
          </a:ln>
        </p:spPr>
      </p:pic>
      <p:pic>
        <p:nvPicPr>
          <p:cNvPr id="7" name="图片 6">
            <a:extLst>
              <a:ext uri="{FF2B5EF4-FFF2-40B4-BE49-F238E27FC236}">
                <a16:creationId xmlns:a16="http://schemas.microsoft.com/office/drawing/2014/main" xmlns="" id="{A1F8076E-8E3C-4FD3-A6CB-5DF945965E36}"/>
              </a:ext>
            </a:extLst>
          </p:cNvPr>
          <p:cNvPicPr>
            <a:picLocks noChangeAspect="1"/>
          </p:cNvPicPr>
          <p:nvPr/>
        </p:nvPicPr>
        <p:blipFill>
          <a:blip r:embed="rId5"/>
          <a:stretch>
            <a:fillRect/>
          </a:stretch>
        </p:blipFill>
        <p:spPr>
          <a:xfrm>
            <a:off x="391892" y="3318750"/>
            <a:ext cx="3497943" cy="1701272"/>
          </a:xfrm>
          <a:prstGeom prst="rect">
            <a:avLst/>
          </a:prstGeom>
          <a:ln>
            <a:solidFill>
              <a:srgbClr val="100000"/>
            </a:solidFill>
          </a:ln>
        </p:spPr>
      </p:pic>
      <p:pic>
        <p:nvPicPr>
          <p:cNvPr id="12" name="图片 11">
            <a:extLst>
              <a:ext uri="{FF2B5EF4-FFF2-40B4-BE49-F238E27FC236}">
                <a16:creationId xmlns:a16="http://schemas.microsoft.com/office/drawing/2014/main" xmlns="" id="{771BAD94-D0B5-4129-B974-2F0907BD656C}"/>
              </a:ext>
            </a:extLst>
          </p:cNvPr>
          <p:cNvPicPr>
            <a:picLocks noChangeAspect="1"/>
          </p:cNvPicPr>
          <p:nvPr/>
        </p:nvPicPr>
        <p:blipFill>
          <a:blip r:embed="rId6"/>
          <a:stretch>
            <a:fillRect/>
          </a:stretch>
        </p:blipFill>
        <p:spPr>
          <a:xfrm>
            <a:off x="4572007" y="3329301"/>
            <a:ext cx="3476249" cy="1690721"/>
          </a:xfrm>
          <a:prstGeom prst="rect">
            <a:avLst/>
          </a:prstGeom>
          <a:ln>
            <a:solidFill>
              <a:srgbClr val="100000"/>
            </a:solidFill>
          </a:ln>
        </p:spPr>
      </p:pic>
      <p:sp>
        <p:nvSpPr>
          <p:cNvPr id="15" name="文本框 14">
            <a:extLst>
              <a:ext uri="{FF2B5EF4-FFF2-40B4-BE49-F238E27FC236}">
                <a16:creationId xmlns:a16="http://schemas.microsoft.com/office/drawing/2014/main" xmlns="" id="{73E48919-85B9-416C-81E2-875B71185B79}"/>
              </a:ext>
            </a:extLst>
          </p:cNvPr>
          <p:cNvSpPr txBox="1"/>
          <p:nvPr/>
        </p:nvSpPr>
        <p:spPr>
          <a:xfrm>
            <a:off x="395536" y="1131590"/>
            <a:ext cx="2098097" cy="369332"/>
          </a:xfrm>
          <a:prstGeom prst="rect">
            <a:avLst/>
          </a:prstGeom>
          <a:solidFill>
            <a:srgbClr val="FFC000"/>
          </a:solidFill>
          <a:ln>
            <a:solidFill>
              <a:schemeClr val="tx1"/>
            </a:solidFill>
          </a:ln>
        </p:spPr>
        <p:txBody>
          <a:bodyPr wrap="square" rtlCol="0">
            <a:spAutoFit/>
          </a:bodyPr>
          <a:lstStyle/>
          <a:p>
            <a:r>
              <a:rPr lang="zh-CN" altLang="en-US">
                <a:latin typeface="黑体" panose="02010609060101010101" pitchFamily="49" charset="-122"/>
                <a:ea typeface="黑体" panose="02010609060101010101" pitchFamily="49" charset="-122"/>
              </a:rPr>
              <a:t>全球性流感监测</a:t>
            </a:r>
          </a:p>
        </p:txBody>
      </p:sp>
      <p:sp>
        <p:nvSpPr>
          <p:cNvPr id="16" name="文本框 15">
            <a:extLst>
              <a:ext uri="{FF2B5EF4-FFF2-40B4-BE49-F238E27FC236}">
                <a16:creationId xmlns:a16="http://schemas.microsoft.com/office/drawing/2014/main" xmlns="" id="{CD6A44F7-7D38-4665-8DF2-E47B251E38B9}"/>
              </a:ext>
            </a:extLst>
          </p:cNvPr>
          <p:cNvSpPr txBox="1"/>
          <p:nvPr/>
        </p:nvSpPr>
        <p:spPr>
          <a:xfrm>
            <a:off x="4563858" y="1122298"/>
            <a:ext cx="2291691" cy="369332"/>
          </a:xfrm>
          <a:prstGeom prst="rect">
            <a:avLst/>
          </a:prstGeom>
          <a:solidFill>
            <a:srgbClr val="FFC000"/>
          </a:solidFill>
          <a:ln>
            <a:solidFill>
              <a:schemeClr val="tx1"/>
            </a:solidFill>
          </a:ln>
        </p:spPr>
        <p:txBody>
          <a:bodyPr wrap="square" rtlCol="0">
            <a:spAutoFit/>
          </a:bodyPr>
          <a:lstStyle/>
          <a:p>
            <a:r>
              <a:rPr lang="zh-CN" altLang="en-US" dirty="0">
                <a:latin typeface="黑体" panose="02010609060101010101" pitchFamily="49" charset="-122"/>
                <a:ea typeface="黑体" panose="02010609060101010101" pitchFamily="49" charset="-122"/>
              </a:rPr>
              <a:t>高效疫苗开发和接种</a:t>
            </a:r>
          </a:p>
        </p:txBody>
      </p:sp>
      <p:sp>
        <p:nvSpPr>
          <p:cNvPr id="17" name="文本框 16">
            <a:extLst>
              <a:ext uri="{FF2B5EF4-FFF2-40B4-BE49-F238E27FC236}">
                <a16:creationId xmlns:a16="http://schemas.microsoft.com/office/drawing/2014/main" xmlns="" id="{C561E27A-FE1F-42CF-9C44-F4015D77F925}"/>
              </a:ext>
            </a:extLst>
          </p:cNvPr>
          <p:cNvSpPr txBox="1"/>
          <p:nvPr/>
        </p:nvSpPr>
        <p:spPr>
          <a:xfrm>
            <a:off x="383742" y="2931790"/>
            <a:ext cx="2345397" cy="369332"/>
          </a:xfrm>
          <a:prstGeom prst="rect">
            <a:avLst/>
          </a:prstGeom>
          <a:solidFill>
            <a:srgbClr val="FFC000"/>
          </a:solidFill>
          <a:ln>
            <a:solidFill>
              <a:schemeClr val="tx1"/>
            </a:solidFill>
          </a:ln>
        </p:spPr>
        <p:txBody>
          <a:bodyPr wrap="square" rtlCol="0">
            <a:spAutoFit/>
          </a:bodyPr>
          <a:lstStyle/>
          <a:p>
            <a:r>
              <a:rPr lang="zh-CN" altLang="en-US" dirty="0">
                <a:latin typeface="黑体" panose="02010609060101010101" pitchFamily="49" charset="-122"/>
                <a:ea typeface="黑体" panose="02010609060101010101" pitchFamily="49" charset="-122"/>
              </a:rPr>
              <a:t>新型抗病毒药物开发</a:t>
            </a:r>
          </a:p>
        </p:txBody>
      </p:sp>
      <p:sp>
        <p:nvSpPr>
          <p:cNvPr id="18" name="文本框 17">
            <a:extLst>
              <a:ext uri="{FF2B5EF4-FFF2-40B4-BE49-F238E27FC236}">
                <a16:creationId xmlns:a16="http://schemas.microsoft.com/office/drawing/2014/main" xmlns="" id="{A3554847-79F5-48C5-A03C-64ADB14102C9}"/>
              </a:ext>
            </a:extLst>
          </p:cNvPr>
          <p:cNvSpPr txBox="1"/>
          <p:nvPr/>
        </p:nvSpPr>
        <p:spPr>
          <a:xfrm>
            <a:off x="4563852" y="2931790"/>
            <a:ext cx="2047965" cy="369332"/>
          </a:xfrm>
          <a:prstGeom prst="rect">
            <a:avLst/>
          </a:prstGeom>
          <a:solidFill>
            <a:srgbClr val="FFC000"/>
          </a:solidFill>
          <a:ln>
            <a:solidFill>
              <a:schemeClr val="tx1"/>
            </a:solidFill>
          </a:ln>
        </p:spPr>
        <p:txBody>
          <a:bodyPr wrap="square" rtlCol="0">
            <a:spAutoFit/>
          </a:bodyPr>
          <a:lstStyle/>
          <a:p>
            <a:r>
              <a:rPr lang="zh-CN" altLang="en-US" dirty="0">
                <a:latin typeface="黑体" panose="02010609060101010101" pitchFamily="49" charset="-122"/>
                <a:ea typeface="黑体" panose="02010609060101010101" pitchFamily="49" charset="-122"/>
              </a:rPr>
              <a:t>临床快速病原诊断</a:t>
            </a:r>
          </a:p>
        </p:txBody>
      </p:sp>
    </p:spTree>
    <p:extLst>
      <p:ext uri="{BB962C8B-B14F-4D97-AF65-F5344CB8AC3E}">
        <p14:creationId xmlns:p14="http://schemas.microsoft.com/office/powerpoint/2010/main" val="48011423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2"/>
          <p:cNvSpPr>
            <a:spLocks noGrp="1"/>
          </p:cNvSpPr>
          <p:nvPr>
            <p:ph idx="1"/>
          </p:nvPr>
        </p:nvSpPr>
        <p:spPr>
          <a:xfrm>
            <a:off x="468313" y="2099072"/>
            <a:ext cx="8229600" cy="904875"/>
          </a:xfrm>
        </p:spPr>
        <p:txBody>
          <a:bodyPr>
            <a:noAutofit/>
          </a:bodyPr>
          <a:lstStyle/>
          <a:p>
            <a:pPr algn="ctr">
              <a:buFontTx/>
              <a:buNone/>
            </a:pPr>
            <a:r>
              <a:rPr lang="zh-CN" altLang="en-US" sz="7200" b="1">
                <a:solidFill>
                  <a:srgbClr val="C00000"/>
                </a:solidFill>
                <a:effectLst>
                  <a:outerShdw blurRad="38100" dist="38100" dir="2700000" algn="tl">
                    <a:srgbClr val="DDDDDD"/>
                  </a:outerShdw>
                </a:effectLst>
                <a:latin typeface="微软雅黑" charset="0"/>
                <a:ea typeface="微软雅黑" charset="0"/>
                <a:cs typeface="微软雅黑" charset="0"/>
              </a:rPr>
              <a:t>谢  谢！</a:t>
            </a:r>
          </a:p>
        </p:txBody>
      </p:sp>
    </p:spTree>
    <p:extLst>
      <p:ext uri="{BB962C8B-B14F-4D97-AF65-F5344CB8AC3E}">
        <p14:creationId xmlns:p14="http://schemas.microsoft.com/office/powerpoint/2010/main" val="22572927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827584" y="1"/>
            <a:ext cx="6660232" cy="1102519"/>
          </a:xfrm>
        </p:spPr>
        <p:txBody>
          <a:bodyPr/>
          <a:lstStyle/>
          <a:p>
            <a:r>
              <a:rPr kumimoji="1" lang="zh-CN" altLang="en-US" sz="3600" dirty="0" smtClean="0">
                <a:solidFill>
                  <a:srgbClr val="800000"/>
                </a:solidFill>
              </a:rPr>
              <a:t>流感病毒—古老又充满“活力”</a:t>
            </a:r>
            <a:endParaRPr kumimoji="1" lang="zh-CN" altLang="en-US" sz="3600" dirty="0">
              <a:solidFill>
                <a:srgbClr val="800000"/>
              </a:solidFill>
            </a:endParaRPr>
          </a:p>
        </p:txBody>
      </p:sp>
      <p:sp>
        <p:nvSpPr>
          <p:cNvPr id="3" name="矩形 2"/>
          <p:cNvSpPr/>
          <p:nvPr/>
        </p:nvSpPr>
        <p:spPr>
          <a:xfrm>
            <a:off x="179512" y="1203601"/>
            <a:ext cx="8568952" cy="954107"/>
          </a:xfrm>
          <a:prstGeom prst="rect">
            <a:avLst/>
          </a:prstGeom>
        </p:spPr>
        <p:txBody>
          <a:bodyPr wrap="square">
            <a:spAutoFit/>
          </a:bodyPr>
          <a:lstStyle/>
          <a:p>
            <a:pPr marL="285750" indent="-285750">
              <a:buClr>
                <a:srgbClr val="800000"/>
              </a:buClr>
              <a:buFont typeface="Wingdings" charset="2"/>
              <a:buChar char="Ø"/>
            </a:pPr>
            <a:r>
              <a:rPr lang="zh-CN" altLang="en-US" sz="2000" dirty="0" smtClean="0">
                <a:latin typeface="Heiti SC Light"/>
                <a:ea typeface="Heiti SC Light"/>
                <a:cs typeface="Heiti SC Light"/>
              </a:rPr>
              <a:t>病毒：</a:t>
            </a:r>
            <a:r>
              <a:rPr lang="en-US" altLang="zh-CN" sz="2000" dirty="0" smtClean="0">
                <a:latin typeface="Heiti SC Light"/>
                <a:ea typeface="Heiti SC Light"/>
                <a:cs typeface="Heiti SC Light"/>
              </a:rPr>
              <a:t>80-100nm</a:t>
            </a:r>
            <a:r>
              <a:rPr lang="zh-CN" altLang="en-US" sz="2000" dirty="0" smtClean="0">
                <a:latin typeface="Heiti SC Light"/>
                <a:ea typeface="Heiti SC Light"/>
                <a:cs typeface="Heiti SC Light"/>
              </a:rPr>
              <a:t>，一般由蛋白质衣壳和核酸核心组</a:t>
            </a:r>
            <a:r>
              <a:rPr lang="zh-CN" altLang="en-US" sz="2000" dirty="0">
                <a:latin typeface="Heiti SC Light"/>
                <a:ea typeface="Heiti SC Light"/>
                <a:cs typeface="Heiti SC Light"/>
              </a:rPr>
              <a:t>成，无细胞结构</a:t>
            </a:r>
            <a:r>
              <a:rPr lang="zh-CN" altLang="en-US" sz="2000" dirty="0" smtClean="0">
                <a:latin typeface="Heiti SC Light"/>
                <a:ea typeface="Heiti SC Light"/>
                <a:cs typeface="Heiti SC Light"/>
              </a:rPr>
              <a:t>。</a:t>
            </a:r>
            <a:endParaRPr lang="en-US" altLang="zh-CN" sz="2000" dirty="0">
              <a:latin typeface="Heiti SC Light"/>
              <a:ea typeface="Heiti SC Light"/>
              <a:cs typeface="Heiti SC Light"/>
            </a:endParaRPr>
          </a:p>
          <a:p>
            <a:pPr marL="285750" indent="-285750">
              <a:buClr>
                <a:srgbClr val="800000"/>
              </a:buClr>
              <a:buFont typeface="Wingdings" charset="2"/>
              <a:buChar char="Ø"/>
            </a:pPr>
            <a:endParaRPr lang="en-US" altLang="zh-CN" dirty="0" smtClean="0">
              <a:latin typeface="Heiti SC Light"/>
              <a:ea typeface="Heiti SC Light"/>
              <a:cs typeface="Heiti SC Light"/>
            </a:endParaRPr>
          </a:p>
          <a:p>
            <a:pPr>
              <a:buClr>
                <a:srgbClr val="800000"/>
              </a:buClr>
            </a:pPr>
            <a:endParaRPr lang="zh-CN" altLang="en-US" dirty="0">
              <a:latin typeface="Heiti SC Light"/>
              <a:ea typeface="Heiti SC Light"/>
              <a:cs typeface="Heiti SC Light"/>
            </a:endParaRPr>
          </a:p>
        </p:txBody>
      </p:sp>
      <p:sp>
        <p:nvSpPr>
          <p:cNvPr id="7" name="矩形 6"/>
          <p:cNvSpPr/>
          <p:nvPr/>
        </p:nvSpPr>
        <p:spPr>
          <a:xfrm>
            <a:off x="611560" y="2787774"/>
            <a:ext cx="4572000" cy="369332"/>
          </a:xfrm>
          <a:prstGeom prst="rect">
            <a:avLst/>
          </a:prstGeom>
        </p:spPr>
        <p:txBody>
          <a:bodyPr>
            <a:spAutoFit/>
          </a:bodyPr>
          <a:lstStyle/>
          <a:p>
            <a:endParaRPr lang="zh-CN" altLang="en-US" dirty="0"/>
          </a:p>
        </p:txBody>
      </p:sp>
      <p:sp>
        <p:nvSpPr>
          <p:cNvPr id="12" name="TextBox 10">
            <a:extLst>
              <a:ext uri="{FF2B5EF4-FFF2-40B4-BE49-F238E27FC236}">
                <a16:creationId xmlns:a16="http://schemas.microsoft.com/office/drawing/2014/main" xmlns="" id="{35DB7ED3-2A02-4461-8B52-41CA75F7D273}"/>
              </a:ext>
            </a:extLst>
          </p:cNvPr>
          <p:cNvSpPr txBox="1"/>
          <p:nvPr/>
        </p:nvSpPr>
        <p:spPr>
          <a:xfrm>
            <a:off x="1691680" y="5733256"/>
            <a:ext cx="7172870" cy="702756"/>
          </a:xfrm>
          <a:prstGeom prst="rect">
            <a:avLst/>
          </a:prstGeom>
          <a:noFill/>
        </p:spPr>
        <p:txBody>
          <a:bodyPr wrap="square" rtlCol="0">
            <a:spAutoFit/>
          </a:bodyPr>
          <a:lstStyle/>
          <a:p>
            <a:pPr>
              <a:lnSpc>
                <a:spcPct val="150000"/>
              </a:lnSpc>
            </a:pPr>
            <a:r>
              <a:rPr lang="zh-CN" altLang="en-US" sz="2800" dirty="0">
                <a:latin typeface="黑体" pitchFamily="49" charset="-122"/>
                <a:ea typeface="黑体" pitchFamily="49" charset="-122"/>
              </a:rPr>
              <a:t>宿主谱广泛，宿主限制性，</a:t>
            </a:r>
            <a:r>
              <a:rPr lang="zh-CN" altLang="en-US" sz="2800" dirty="0">
                <a:solidFill>
                  <a:srgbClr val="FF0000"/>
                </a:solidFill>
                <a:latin typeface="黑体" pitchFamily="49" charset="-122"/>
                <a:ea typeface="黑体" pitchFamily="49" charset="-122"/>
              </a:rPr>
              <a:t>无法消灭</a:t>
            </a:r>
          </a:p>
        </p:txBody>
      </p:sp>
      <p:sp>
        <p:nvSpPr>
          <p:cNvPr id="13" name="TextBox 10">
            <a:extLst>
              <a:ext uri="{FF2B5EF4-FFF2-40B4-BE49-F238E27FC236}">
                <a16:creationId xmlns:a16="http://schemas.microsoft.com/office/drawing/2014/main" xmlns="" id="{35DB7ED3-2A02-4461-8B52-41CA75F7D273}"/>
              </a:ext>
            </a:extLst>
          </p:cNvPr>
          <p:cNvSpPr txBox="1"/>
          <p:nvPr/>
        </p:nvSpPr>
        <p:spPr>
          <a:xfrm>
            <a:off x="1844080" y="5885656"/>
            <a:ext cx="7172870" cy="702756"/>
          </a:xfrm>
          <a:prstGeom prst="rect">
            <a:avLst/>
          </a:prstGeom>
          <a:noFill/>
        </p:spPr>
        <p:txBody>
          <a:bodyPr wrap="square" rtlCol="0">
            <a:spAutoFit/>
          </a:bodyPr>
          <a:lstStyle/>
          <a:p>
            <a:pPr>
              <a:lnSpc>
                <a:spcPct val="150000"/>
              </a:lnSpc>
            </a:pPr>
            <a:r>
              <a:rPr lang="zh-CN" altLang="en-US" sz="2800" dirty="0">
                <a:latin typeface="黑体" pitchFamily="49" charset="-122"/>
                <a:ea typeface="黑体" pitchFamily="49" charset="-122"/>
              </a:rPr>
              <a:t>宿主谱广泛，宿主限制性，</a:t>
            </a:r>
            <a:r>
              <a:rPr lang="zh-CN" altLang="en-US" sz="2800" dirty="0">
                <a:solidFill>
                  <a:srgbClr val="FF0000"/>
                </a:solidFill>
                <a:latin typeface="黑体" pitchFamily="49" charset="-122"/>
                <a:ea typeface="黑体" pitchFamily="49" charset="-122"/>
              </a:rPr>
              <a:t>无法消灭</a:t>
            </a:r>
          </a:p>
        </p:txBody>
      </p:sp>
      <p:sp>
        <p:nvSpPr>
          <p:cNvPr id="14" name="矩形 13"/>
          <p:cNvSpPr/>
          <p:nvPr/>
        </p:nvSpPr>
        <p:spPr>
          <a:xfrm>
            <a:off x="5076056" y="2283718"/>
            <a:ext cx="1800200" cy="528350"/>
          </a:xfrm>
          <a:prstGeom prst="rect">
            <a:avLst/>
          </a:prstGeom>
        </p:spPr>
        <p:txBody>
          <a:bodyPr wrap="square">
            <a:spAutoFit/>
          </a:bodyPr>
          <a:lstStyle/>
          <a:p>
            <a:pPr>
              <a:lnSpc>
                <a:spcPct val="150000"/>
              </a:lnSpc>
            </a:pPr>
            <a:r>
              <a:rPr lang="en-US" altLang="zh-CN" sz="2000" dirty="0" smtClean="0">
                <a:solidFill>
                  <a:srgbClr val="800000"/>
                </a:solidFill>
                <a:latin typeface="黑体" pitchFamily="49" charset="-122"/>
                <a:ea typeface="黑体" pitchFamily="49" charset="-122"/>
              </a:rPr>
              <a:t>8</a:t>
            </a:r>
            <a:r>
              <a:rPr lang="zh-CN" altLang="en-US" sz="2000" dirty="0" smtClean="0">
                <a:solidFill>
                  <a:srgbClr val="800000"/>
                </a:solidFill>
                <a:latin typeface="黑体" pitchFamily="49" charset="-122"/>
                <a:ea typeface="黑体" pitchFamily="49" charset="-122"/>
              </a:rPr>
              <a:t>个基因片段</a:t>
            </a:r>
            <a:endParaRPr lang="en-US" altLang="zh-CN" sz="2000" dirty="0" smtClean="0">
              <a:solidFill>
                <a:srgbClr val="800000"/>
              </a:solidFill>
              <a:latin typeface="黑体" pitchFamily="49" charset="-122"/>
              <a:ea typeface="黑体" pitchFamily="49" charset="-122"/>
            </a:endParaRPr>
          </a:p>
        </p:txBody>
      </p:sp>
      <p:sp>
        <p:nvSpPr>
          <p:cNvPr id="15" name="矩形 14"/>
          <p:cNvSpPr/>
          <p:nvPr/>
        </p:nvSpPr>
        <p:spPr>
          <a:xfrm>
            <a:off x="5364088" y="3507854"/>
            <a:ext cx="1944216" cy="528350"/>
          </a:xfrm>
          <a:prstGeom prst="rect">
            <a:avLst/>
          </a:prstGeom>
        </p:spPr>
        <p:txBody>
          <a:bodyPr wrap="square">
            <a:spAutoFit/>
          </a:bodyPr>
          <a:lstStyle/>
          <a:p>
            <a:pPr>
              <a:lnSpc>
                <a:spcPct val="150000"/>
              </a:lnSpc>
            </a:pPr>
            <a:r>
              <a:rPr lang="en-US" altLang="zh-CN" sz="2000" dirty="0" smtClean="0">
                <a:solidFill>
                  <a:srgbClr val="800000"/>
                </a:solidFill>
                <a:latin typeface="黑体" pitchFamily="49" charset="-122"/>
                <a:ea typeface="黑体" pitchFamily="49" charset="-122"/>
              </a:rPr>
              <a:t>RNA</a:t>
            </a:r>
            <a:r>
              <a:rPr lang="zh-CN" altLang="en-US" sz="2000" dirty="0" smtClean="0">
                <a:solidFill>
                  <a:srgbClr val="800000"/>
                </a:solidFill>
                <a:latin typeface="黑体" pitchFamily="49" charset="-122"/>
                <a:ea typeface="黑体" pitchFamily="49" charset="-122"/>
              </a:rPr>
              <a:t>病毒</a:t>
            </a:r>
            <a:endParaRPr lang="en-US" altLang="zh-CN" sz="2000" dirty="0" smtClean="0">
              <a:solidFill>
                <a:srgbClr val="800000"/>
              </a:solidFill>
              <a:latin typeface="黑体" pitchFamily="49" charset="-122"/>
              <a:ea typeface="黑体" pitchFamily="49" charset="-122"/>
            </a:endParaRPr>
          </a:p>
        </p:txBody>
      </p:sp>
      <p:sp>
        <p:nvSpPr>
          <p:cNvPr id="4" name="矩形 3"/>
          <p:cNvSpPr/>
          <p:nvPr/>
        </p:nvSpPr>
        <p:spPr>
          <a:xfrm>
            <a:off x="5652120" y="2715766"/>
            <a:ext cx="389850" cy="789960"/>
          </a:xfrm>
          <a:prstGeom prst="rect">
            <a:avLst/>
          </a:prstGeom>
        </p:spPr>
        <p:txBody>
          <a:bodyPr wrap="none">
            <a:spAutoFit/>
          </a:bodyPr>
          <a:lstStyle/>
          <a:p>
            <a:pPr>
              <a:lnSpc>
                <a:spcPct val="150000"/>
              </a:lnSpc>
            </a:pPr>
            <a:r>
              <a:rPr lang="zh-CN" altLang="en-US" sz="3200" dirty="0">
                <a:solidFill>
                  <a:srgbClr val="800000"/>
                </a:solidFill>
                <a:latin typeface="黑体" pitchFamily="49" charset="-122"/>
                <a:ea typeface="黑体" pitchFamily="49" charset="-122"/>
              </a:rPr>
              <a:t>+</a:t>
            </a:r>
            <a:endParaRPr lang="en-US" altLang="zh-CN" sz="3200" dirty="0">
              <a:solidFill>
                <a:srgbClr val="800000"/>
              </a:solidFill>
              <a:latin typeface="黑体" pitchFamily="49" charset="-122"/>
              <a:ea typeface="黑体" pitchFamily="49" charset="-122"/>
            </a:endParaRPr>
          </a:p>
        </p:txBody>
      </p:sp>
      <p:sp>
        <p:nvSpPr>
          <p:cNvPr id="16" name="右箭头 15"/>
          <p:cNvSpPr/>
          <p:nvPr/>
        </p:nvSpPr>
        <p:spPr>
          <a:xfrm>
            <a:off x="6444208" y="3147814"/>
            <a:ext cx="576064" cy="288032"/>
          </a:xfrm>
          <a:prstGeom prst="rightArrow">
            <a:avLst/>
          </a:prstGeom>
          <a:ln/>
        </p:spPr>
        <p:style>
          <a:lnRef idx="1">
            <a:schemeClr val="accent1"/>
          </a:lnRef>
          <a:fillRef idx="3">
            <a:schemeClr val="accent1"/>
          </a:fillRef>
          <a:effectRef idx="2">
            <a:schemeClr val="accent1"/>
          </a:effectRef>
          <a:fontRef idx="minor">
            <a:schemeClr val="lt1"/>
          </a:fontRef>
        </p:style>
        <p:txBody>
          <a:bodyPr/>
          <a:lstStyle/>
          <a:p>
            <a:endParaRPr lang="zh-CN" altLang="en-US"/>
          </a:p>
        </p:txBody>
      </p:sp>
      <p:sp>
        <p:nvSpPr>
          <p:cNvPr id="17" name="矩形 16"/>
          <p:cNvSpPr/>
          <p:nvPr/>
        </p:nvSpPr>
        <p:spPr>
          <a:xfrm>
            <a:off x="6973310" y="2931790"/>
            <a:ext cx="2195736" cy="615553"/>
          </a:xfrm>
          <a:prstGeom prst="rect">
            <a:avLst/>
          </a:prstGeom>
        </p:spPr>
        <p:txBody>
          <a:bodyPr wrap="square">
            <a:spAutoFit/>
          </a:bodyPr>
          <a:lstStyle/>
          <a:p>
            <a:pPr>
              <a:lnSpc>
                <a:spcPct val="150000"/>
              </a:lnSpc>
            </a:pPr>
            <a:r>
              <a:rPr lang="zh-CN" altLang="en-US" sz="2400" dirty="0" smtClean="0">
                <a:solidFill>
                  <a:srgbClr val="800000"/>
                </a:solidFill>
                <a:latin typeface="黑体" pitchFamily="49" charset="-122"/>
                <a:ea typeface="黑体" pitchFamily="49" charset="-122"/>
              </a:rPr>
              <a:t>容易发生变异</a:t>
            </a:r>
            <a:endParaRPr lang="en-US" altLang="zh-CN" sz="2400" dirty="0" smtClean="0">
              <a:solidFill>
                <a:srgbClr val="800000"/>
              </a:solidFill>
              <a:latin typeface="黑体" pitchFamily="49" charset="-122"/>
              <a:ea typeface="黑体" pitchFamily="49" charset="-122"/>
            </a:endParaRPr>
          </a:p>
        </p:txBody>
      </p:sp>
      <p:grpSp>
        <p:nvGrpSpPr>
          <p:cNvPr id="5" name="组 4"/>
          <p:cNvGrpSpPr/>
          <p:nvPr/>
        </p:nvGrpSpPr>
        <p:grpSpPr>
          <a:xfrm>
            <a:off x="539552" y="1995686"/>
            <a:ext cx="4279333" cy="2808312"/>
            <a:chOff x="539552" y="1995686"/>
            <a:chExt cx="4279333" cy="2808312"/>
          </a:xfrm>
        </p:grpSpPr>
        <p:pic>
          <p:nvPicPr>
            <p:cNvPr id="6" name="图片 5"/>
            <p:cNvPicPr>
              <a:picLocks noChangeAspect="1"/>
            </p:cNvPicPr>
            <p:nvPr/>
          </p:nvPicPr>
          <p:blipFill>
            <a:blip r:embed="rId2"/>
            <a:stretch>
              <a:fillRect/>
            </a:stretch>
          </p:blipFill>
          <p:spPr>
            <a:xfrm>
              <a:off x="539552" y="1995686"/>
              <a:ext cx="4279333" cy="2808312"/>
            </a:xfrm>
            <a:prstGeom prst="rect">
              <a:avLst/>
            </a:prstGeom>
          </p:spPr>
        </p:pic>
        <p:pic>
          <p:nvPicPr>
            <p:cNvPr id="18" name="图片 17" descr="Unknown.jpg"/>
            <p:cNvPicPr>
              <a:picLocks noChangeAspect="1"/>
            </p:cNvPicPr>
            <p:nvPr/>
          </p:nvPicPr>
          <p:blipFill rotWithShape="1">
            <a:blip r:embed="rId3">
              <a:extLst>
                <a:ext uri="{28A0092B-C50C-407E-A947-70E740481C1C}">
                  <a14:useLocalDpi xmlns:a14="http://schemas.microsoft.com/office/drawing/2010/main" val="0"/>
                </a:ext>
              </a:extLst>
            </a:blip>
            <a:srcRect l="14623" t="28163" r="65120" b="29808"/>
            <a:stretch/>
          </p:blipFill>
          <p:spPr>
            <a:xfrm>
              <a:off x="1979712" y="2787774"/>
              <a:ext cx="776790" cy="1410935"/>
            </a:xfrm>
            <a:prstGeom prst="rect">
              <a:avLst/>
            </a:prstGeom>
          </p:spPr>
        </p:pic>
      </p:grpSp>
    </p:spTree>
    <p:extLst>
      <p:ext uri="{BB962C8B-B14F-4D97-AF65-F5344CB8AC3E}">
        <p14:creationId xmlns:p14="http://schemas.microsoft.com/office/powerpoint/2010/main" val="95410883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 1"/>
          <p:cNvGrpSpPr/>
          <p:nvPr/>
        </p:nvGrpSpPr>
        <p:grpSpPr>
          <a:xfrm>
            <a:off x="1691680" y="1275606"/>
            <a:ext cx="6192688" cy="3574858"/>
            <a:chOff x="323528" y="1308706"/>
            <a:chExt cx="5375553" cy="3574858"/>
          </a:xfrm>
        </p:grpSpPr>
        <p:pic>
          <p:nvPicPr>
            <p:cNvPr id="5" name="图片 4" descr="分类.png"/>
            <p:cNvPicPr>
              <a:picLocks noChangeAspect="1"/>
            </p:cNvPicPr>
            <p:nvPr/>
          </p:nvPicPr>
          <p:blipFill rotWithShape="1">
            <a:blip r:embed="rId2">
              <a:extLst>
                <a:ext uri="{28A0092B-C50C-407E-A947-70E740481C1C}">
                  <a14:useLocalDpi xmlns:a14="http://schemas.microsoft.com/office/drawing/2010/main" val="0"/>
                </a:ext>
              </a:extLst>
            </a:blip>
            <a:srcRect l="8624" t="21901" r="80260" b="60576"/>
            <a:stretch/>
          </p:blipFill>
          <p:spPr>
            <a:xfrm>
              <a:off x="1835706" y="1491630"/>
              <a:ext cx="724173" cy="608824"/>
            </a:xfrm>
            <a:prstGeom prst="rect">
              <a:avLst/>
            </a:prstGeom>
          </p:spPr>
        </p:pic>
        <p:sp>
          <p:nvSpPr>
            <p:cNvPr id="6" name="椭圆 5"/>
            <p:cNvSpPr/>
            <p:nvPr/>
          </p:nvSpPr>
          <p:spPr>
            <a:xfrm>
              <a:off x="683568" y="2139702"/>
              <a:ext cx="1512168" cy="1512168"/>
            </a:xfrm>
            <a:prstGeom prst="ellipse">
              <a:avLst/>
            </a:prstGeom>
            <a:noFill/>
            <a:ln w="38100" cmpd="sng">
              <a:solidFill>
                <a:srgbClr val="FFFF00"/>
              </a:solidFill>
            </a:ln>
          </p:spPr>
          <p:style>
            <a:lnRef idx="1">
              <a:schemeClr val="accent1"/>
            </a:lnRef>
            <a:fillRef idx="3">
              <a:schemeClr val="accent1"/>
            </a:fillRef>
            <a:effectRef idx="2">
              <a:schemeClr val="accent1"/>
            </a:effectRef>
            <a:fontRef idx="minor">
              <a:schemeClr val="lt1"/>
            </a:fontRef>
          </p:style>
          <p:txBody>
            <a:bodyPr/>
            <a:lstStyle/>
            <a:p>
              <a:endParaRPr lang="zh-CN" altLang="en-US"/>
            </a:p>
          </p:txBody>
        </p:sp>
        <p:sp>
          <p:nvSpPr>
            <p:cNvPr id="7" name="等腰三角形 6"/>
            <p:cNvSpPr/>
            <p:nvPr/>
          </p:nvSpPr>
          <p:spPr>
            <a:xfrm rot="1929501">
              <a:off x="1741173" y="2016386"/>
              <a:ext cx="315596" cy="198576"/>
            </a:xfrm>
            <a:prstGeom prst="triangle">
              <a:avLst/>
            </a:prstGeom>
            <a:ln/>
          </p:spPr>
          <p:style>
            <a:lnRef idx="1">
              <a:schemeClr val="accent1"/>
            </a:lnRef>
            <a:fillRef idx="3">
              <a:schemeClr val="accent1"/>
            </a:fillRef>
            <a:effectRef idx="2">
              <a:schemeClr val="accent1"/>
            </a:effectRef>
            <a:fontRef idx="minor">
              <a:schemeClr val="lt1"/>
            </a:fontRef>
          </p:style>
          <p:txBody>
            <a:bodyPr/>
            <a:lstStyle/>
            <a:p>
              <a:endParaRPr lang="zh-CN" altLang="en-US"/>
            </a:p>
          </p:txBody>
        </p:sp>
        <p:sp>
          <p:nvSpPr>
            <p:cNvPr id="10" name="任意形状 9"/>
            <p:cNvSpPr/>
            <p:nvPr/>
          </p:nvSpPr>
          <p:spPr>
            <a:xfrm>
              <a:off x="1027868" y="2643763"/>
              <a:ext cx="860612" cy="105709"/>
            </a:xfrm>
            <a:custGeom>
              <a:avLst/>
              <a:gdLst>
                <a:gd name="connsiteX0" fmla="*/ 0 w 860612"/>
                <a:gd name="connsiteY0" fmla="*/ 739 h 105709"/>
                <a:gd name="connsiteX1" fmla="*/ 31486 w 860612"/>
                <a:gd name="connsiteY1" fmla="*/ 84715 h 105709"/>
                <a:gd name="connsiteX2" fmla="*/ 94458 w 860612"/>
                <a:gd name="connsiteY2" fmla="*/ 105709 h 105709"/>
                <a:gd name="connsiteX3" fmla="*/ 125943 w 860612"/>
                <a:gd name="connsiteY3" fmla="*/ 84715 h 105709"/>
                <a:gd name="connsiteX4" fmla="*/ 188915 w 860612"/>
                <a:gd name="connsiteY4" fmla="*/ 21733 h 105709"/>
                <a:gd name="connsiteX5" fmla="*/ 220401 w 860612"/>
                <a:gd name="connsiteY5" fmla="*/ 739 h 105709"/>
                <a:gd name="connsiteX6" fmla="*/ 241391 w 860612"/>
                <a:gd name="connsiteY6" fmla="*/ 32230 h 105709"/>
                <a:gd name="connsiteX7" fmla="*/ 262382 w 860612"/>
                <a:gd name="connsiteY7" fmla="*/ 74218 h 105709"/>
                <a:gd name="connsiteX8" fmla="*/ 293868 w 860612"/>
                <a:gd name="connsiteY8" fmla="*/ 95212 h 105709"/>
                <a:gd name="connsiteX9" fmla="*/ 346344 w 860612"/>
                <a:gd name="connsiteY9" fmla="*/ 32230 h 105709"/>
                <a:gd name="connsiteX10" fmla="*/ 377830 w 860612"/>
                <a:gd name="connsiteY10" fmla="*/ 21733 h 105709"/>
                <a:gd name="connsiteX11" fmla="*/ 388325 w 860612"/>
                <a:gd name="connsiteY11" fmla="*/ 53224 h 105709"/>
                <a:gd name="connsiteX12" fmla="*/ 461792 w 860612"/>
                <a:gd name="connsiteY12" fmla="*/ 53224 h 105709"/>
                <a:gd name="connsiteX13" fmla="*/ 493278 w 860612"/>
                <a:gd name="connsiteY13" fmla="*/ 32230 h 105709"/>
                <a:gd name="connsiteX14" fmla="*/ 514268 w 860612"/>
                <a:gd name="connsiteY14" fmla="*/ 739 h 105709"/>
                <a:gd name="connsiteX15" fmla="*/ 556249 w 860612"/>
                <a:gd name="connsiteY15" fmla="*/ 63721 h 105709"/>
                <a:gd name="connsiteX16" fmla="*/ 587735 w 860612"/>
                <a:gd name="connsiteY16" fmla="*/ 84715 h 105709"/>
                <a:gd name="connsiteX17" fmla="*/ 619221 w 860612"/>
                <a:gd name="connsiteY17" fmla="*/ 63721 h 105709"/>
                <a:gd name="connsiteX18" fmla="*/ 661202 w 860612"/>
                <a:gd name="connsiteY18" fmla="*/ 11236 h 105709"/>
                <a:gd name="connsiteX19" fmla="*/ 703183 w 860612"/>
                <a:gd name="connsiteY19" fmla="*/ 63721 h 105709"/>
                <a:gd name="connsiteX20" fmla="*/ 734669 w 860612"/>
                <a:gd name="connsiteY20" fmla="*/ 84715 h 105709"/>
                <a:gd name="connsiteX21" fmla="*/ 766155 w 860612"/>
                <a:gd name="connsiteY21" fmla="*/ 74218 h 105709"/>
                <a:gd name="connsiteX22" fmla="*/ 808136 w 860612"/>
                <a:gd name="connsiteY22" fmla="*/ 11236 h 105709"/>
                <a:gd name="connsiteX23" fmla="*/ 850117 w 860612"/>
                <a:gd name="connsiteY23" fmla="*/ 74218 h 105709"/>
                <a:gd name="connsiteX24" fmla="*/ 860612 w 860612"/>
                <a:gd name="connsiteY24" fmla="*/ 105709 h 105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60612" h="105709">
                  <a:moveTo>
                    <a:pt x="0" y="739"/>
                  </a:moveTo>
                  <a:cubicBezTo>
                    <a:pt x="4233" y="21904"/>
                    <a:pt x="6778" y="69270"/>
                    <a:pt x="31486" y="84715"/>
                  </a:cubicBezTo>
                  <a:cubicBezTo>
                    <a:pt x="50248" y="96443"/>
                    <a:pt x="94458" y="105709"/>
                    <a:pt x="94458" y="105709"/>
                  </a:cubicBezTo>
                  <a:cubicBezTo>
                    <a:pt x="104953" y="98711"/>
                    <a:pt x="116516" y="93096"/>
                    <a:pt x="125943" y="84715"/>
                  </a:cubicBezTo>
                  <a:cubicBezTo>
                    <a:pt x="148130" y="64990"/>
                    <a:pt x="164215" y="38203"/>
                    <a:pt x="188915" y="21733"/>
                  </a:cubicBezTo>
                  <a:lnTo>
                    <a:pt x="220401" y="739"/>
                  </a:lnTo>
                  <a:cubicBezTo>
                    <a:pt x="227398" y="11236"/>
                    <a:pt x="235133" y="21277"/>
                    <a:pt x="241391" y="32230"/>
                  </a:cubicBezTo>
                  <a:cubicBezTo>
                    <a:pt x="249153" y="45816"/>
                    <a:pt x="252366" y="62196"/>
                    <a:pt x="262382" y="74218"/>
                  </a:cubicBezTo>
                  <a:cubicBezTo>
                    <a:pt x="270457" y="83909"/>
                    <a:pt x="283373" y="88214"/>
                    <a:pt x="293868" y="95212"/>
                  </a:cubicBezTo>
                  <a:cubicBezTo>
                    <a:pt x="402780" y="22593"/>
                    <a:pt x="239821" y="138771"/>
                    <a:pt x="346344" y="32230"/>
                  </a:cubicBezTo>
                  <a:cubicBezTo>
                    <a:pt x="354166" y="24406"/>
                    <a:pt x="367335" y="25232"/>
                    <a:pt x="377830" y="21733"/>
                  </a:cubicBezTo>
                  <a:cubicBezTo>
                    <a:pt x="381328" y="32230"/>
                    <a:pt x="380502" y="45399"/>
                    <a:pt x="388325" y="53224"/>
                  </a:cubicBezTo>
                  <a:cubicBezTo>
                    <a:pt x="409404" y="74307"/>
                    <a:pt x="440488" y="58551"/>
                    <a:pt x="461792" y="53224"/>
                  </a:cubicBezTo>
                  <a:cubicBezTo>
                    <a:pt x="472287" y="46226"/>
                    <a:pt x="484359" y="41151"/>
                    <a:pt x="493278" y="32230"/>
                  </a:cubicBezTo>
                  <a:cubicBezTo>
                    <a:pt x="502197" y="23309"/>
                    <a:pt x="502985" y="-4903"/>
                    <a:pt x="514268" y="739"/>
                  </a:cubicBezTo>
                  <a:cubicBezTo>
                    <a:pt x="536834" y="12024"/>
                    <a:pt x="535257" y="49724"/>
                    <a:pt x="556249" y="63721"/>
                  </a:cubicBezTo>
                  <a:lnTo>
                    <a:pt x="587735" y="84715"/>
                  </a:lnTo>
                  <a:cubicBezTo>
                    <a:pt x="598230" y="77717"/>
                    <a:pt x="611342" y="73572"/>
                    <a:pt x="619221" y="63721"/>
                  </a:cubicBezTo>
                  <a:cubicBezTo>
                    <a:pt x="677156" y="-8710"/>
                    <a:pt x="570972" y="71399"/>
                    <a:pt x="661202" y="11236"/>
                  </a:cubicBezTo>
                  <a:cubicBezTo>
                    <a:pt x="751432" y="71399"/>
                    <a:pt x="645248" y="-8710"/>
                    <a:pt x="703183" y="63721"/>
                  </a:cubicBezTo>
                  <a:cubicBezTo>
                    <a:pt x="711062" y="73572"/>
                    <a:pt x="724174" y="77717"/>
                    <a:pt x="734669" y="84715"/>
                  </a:cubicBezTo>
                  <a:cubicBezTo>
                    <a:pt x="745164" y="81216"/>
                    <a:pt x="756950" y="80356"/>
                    <a:pt x="766155" y="74218"/>
                  </a:cubicBezTo>
                  <a:cubicBezTo>
                    <a:pt x="799847" y="51753"/>
                    <a:pt x="797133" y="44248"/>
                    <a:pt x="808136" y="11236"/>
                  </a:cubicBezTo>
                  <a:cubicBezTo>
                    <a:pt x="822130" y="32230"/>
                    <a:pt x="842140" y="50282"/>
                    <a:pt x="850117" y="74218"/>
                  </a:cubicBezTo>
                  <a:lnTo>
                    <a:pt x="860612" y="105709"/>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zh-CN" altLang="en-US"/>
            </a:p>
          </p:txBody>
        </p:sp>
        <p:sp>
          <p:nvSpPr>
            <p:cNvPr id="11" name="任意形状 10"/>
            <p:cNvSpPr/>
            <p:nvPr/>
          </p:nvSpPr>
          <p:spPr>
            <a:xfrm>
              <a:off x="955860" y="2787774"/>
              <a:ext cx="1080120" cy="144016"/>
            </a:xfrm>
            <a:custGeom>
              <a:avLst/>
              <a:gdLst>
                <a:gd name="connsiteX0" fmla="*/ 0 w 860612"/>
                <a:gd name="connsiteY0" fmla="*/ 739 h 105709"/>
                <a:gd name="connsiteX1" fmla="*/ 31486 w 860612"/>
                <a:gd name="connsiteY1" fmla="*/ 84715 h 105709"/>
                <a:gd name="connsiteX2" fmla="*/ 94458 w 860612"/>
                <a:gd name="connsiteY2" fmla="*/ 105709 h 105709"/>
                <a:gd name="connsiteX3" fmla="*/ 125943 w 860612"/>
                <a:gd name="connsiteY3" fmla="*/ 84715 h 105709"/>
                <a:gd name="connsiteX4" fmla="*/ 188915 w 860612"/>
                <a:gd name="connsiteY4" fmla="*/ 21733 h 105709"/>
                <a:gd name="connsiteX5" fmla="*/ 220401 w 860612"/>
                <a:gd name="connsiteY5" fmla="*/ 739 h 105709"/>
                <a:gd name="connsiteX6" fmla="*/ 241391 w 860612"/>
                <a:gd name="connsiteY6" fmla="*/ 32230 h 105709"/>
                <a:gd name="connsiteX7" fmla="*/ 262382 w 860612"/>
                <a:gd name="connsiteY7" fmla="*/ 74218 h 105709"/>
                <a:gd name="connsiteX8" fmla="*/ 293868 w 860612"/>
                <a:gd name="connsiteY8" fmla="*/ 95212 h 105709"/>
                <a:gd name="connsiteX9" fmla="*/ 346344 w 860612"/>
                <a:gd name="connsiteY9" fmla="*/ 32230 h 105709"/>
                <a:gd name="connsiteX10" fmla="*/ 377830 w 860612"/>
                <a:gd name="connsiteY10" fmla="*/ 21733 h 105709"/>
                <a:gd name="connsiteX11" fmla="*/ 388325 w 860612"/>
                <a:gd name="connsiteY11" fmla="*/ 53224 h 105709"/>
                <a:gd name="connsiteX12" fmla="*/ 461792 w 860612"/>
                <a:gd name="connsiteY12" fmla="*/ 53224 h 105709"/>
                <a:gd name="connsiteX13" fmla="*/ 493278 w 860612"/>
                <a:gd name="connsiteY13" fmla="*/ 32230 h 105709"/>
                <a:gd name="connsiteX14" fmla="*/ 514268 w 860612"/>
                <a:gd name="connsiteY14" fmla="*/ 739 h 105709"/>
                <a:gd name="connsiteX15" fmla="*/ 556249 w 860612"/>
                <a:gd name="connsiteY15" fmla="*/ 63721 h 105709"/>
                <a:gd name="connsiteX16" fmla="*/ 587735 w 860612"/>
                <a:gd name="connsiteY16" fmla="*/ 84715 h 105709"/>
                <a:gd name="connsiteX17" fmla="*/ 619221 w 860612"/>
                <a:gd name="connsiteY17" fmla="*/ 63721 h 105709"/>
                <a:gd name="connsiteX18" fmla="*/ 661202 w 860612"/>
                <a:gd name="connsiteY18" fmla="*/ 11236 h 105709"/>
                <a:gd name="connsiteX19" fmla="*/ 703183 w 860612"/>
                <a:gd name="connsiteY19" fmla="*/ 63721 h 105709"/>
                <a:gd name="connsiteX20" fmla="*/ 734669 w 860612"/>
                <a:gd name="connsiteY20" fmla="*/ 84715 h 105709"/>
                <a:gd name="connsiteX21" fmla="*/ 766155 w 860612"/>
                <a:gd name="connsiteY21" fmla="*/ 74218 h 105709"/>
                <a:gd name="connsiteX22" fmla="*/ 808136 w 860612"/>
                <a:gd name="connsiteY22" fmla="*/ 11236 h 105709"/>
                <a:gd name="connsiteX23" fmla="*/ 850117 w 860612"/>
                <a:gd name="connsiteY23" fmla="*/ 74218 h 105709"/>
                <a:gd name="connsiteX24" fmla="*/ 860612 w 860612"/>
                <a:gd name="connsiteY24" fmla="*/ 105709 h 105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60612" h="105709">
                  <a:moveTo>
                    <a:pt x="0" y="739"/>
                  </a:moveTo>
                  <a:cubicBezTo>
                    <a:pt x="4233" y="21904"/>
                    <a:pt x="6778" y="69270"/>
                    <a:pt x="31486" y="84715"/>
                  </a:cubicBezTo>
                  <a:cubicBezTo>
                    <a:pt x="50248" y="96443"/>
                    <a:pt x="94458" y="105709"/>
                    <a:pt x="94458" y="105709"/>
                  </a:cubicBezTo>
                  <a:cubicBezTo>
                    <a:pt x="104953" y="98711"/>
                    <a:pt x="116516" y="93096"/>
                    <a:pt x="125943" y="84715"/>
                  </a:cubicBezTo>
                  <a:cubicBezTo>
                    <a:pt x="148130" y="64990"/>
                    <a:pt x="164215" y="38203"/>
                    <a:pt x="188915" y="21733"/>
                  </a:cubicBezTo>
                  <a:lnTo>
                    <a:pt x="220401" y="739"/>
                  </a:lnTo>
                  <a:cubicBezTo>
                    <a:pt x="227398" y="11236"/>
                    <a:pt x="235133" y="21277"/>
                    <a:pt x="241391" y="32230"/>
                  </a:cubicBezTo>
                  <a:cubicBezTo>
                    <a:pt x="249153" y="45816"/>
                    <a:pt x="252366" y="62196"/>
                    <a:pt x="262382" y="74218"/>
                  </a:cubicBezTo>
                  <a:cubicBezTo>
                    <a:pt x="270457" y="83909"/>
                    <a:pt x="283373" y="88214"/>
                    <a:pt x="293868" y="95212"/>
                  </a:cubicBezTo>
                  <a:cubicBezTo>
                    <a:pt x="402780" y="22593"/>
                    <a:pt x="239821" y="138771"/>
                    <a:pt x="346344" y="32230"/>
                  </a:cubicBezTo>
                  <a:cubicBezTo>
                    <a:pt x="354166" y="24406"/>
                    <a:pt x="367335" y="25232"/>
                    <a:pt x="377830" y="21733"/>
                  </a:cubicBezTo>
                  <a:cubicBezTo>
                    <a:pt x="381328" y="32230"/>
                    <a:pt x="380502" y="45399"/>
                    <a:pt x="388325" y="53224"/>
                  </a:cubicBezTo>
                  <a:cubicBezTo>
                    <a:pt x="409404" y="74307"/>
                    <a:pt x="440488" y="58551"/>
                    <a:pt x="461792" y="53224"/>
                  </a:cubicBezTo>
                  <a:cubicBezTo>
                    <a:pt x="472287" y="46226"/>
                    <a:pt x="484359" y="41151"/>
                    <a:pt x="493278" y="32230"/>
                  </a:cubicBezTo>
                  <a:cubicBezTo>
                    <a:pt x="502197" y="23309"/>
                    <a:pt x="502985" y="-4903"/>
                    <a:pt x="514268" y="739"/>
                  </a:cubicBezTo>
                  <a:cubicBezTo>
                    <a:pt x="536834" y="12024"/>
                    <a:pt x="535257" y="49724"/>
                    <a:pt x="556249" y="63721"/>
                  </a:cubicBezTo>
                  <a:lnTo>
                    <a:pt x="587735" y="84715"/>
                  </a:lnTo>
                  <a:cubicBezTo>
                    <a:pt x="598230" y="77717"/>
                    <a:pt x="611342" y="73572"/>
                    <a:pt x="619221" y="63721"/>
                  </a:cubicBezTo>
                  <a:cubicBezTo>
                    <a:pt x="677156" y="-8710"/>
                    <a:pt x="570972" y="71399"/>
                    <a:pt x="661202" y="11236"/>
                  </a:cubicBezTo>
                  <a:cubicBezTo>
                    <a:pt x="751432" y="71399"/>
                    <a:pt x="645248" y="-8710"/>
                    <a:pt x="703183" y="63721"/>
                  </a:cubicBezTo>
                  <a:cubicBezTo>
                    <a:pt x="711062" y="73572"/>
                    <a:pt x="724174" y="77717"/>
                    <a:pt x="734669" y="84715"/>
                  </a:cubicBezTo>
                  <a:cubicBezTo>
                    <a:pt x="745164" y="81216"/>
                    <a:pt x="756950" y="80356"/>
                    <a:pt x="766155" y="74218"/>
                  </a:cubicBezTo>
                  <a:cubicBezTo>
                    <a:pt x="799847" y="51753"/>
                    <a:pt x="797133" y="44248"/>
                    <a:pt x="808136" y="11236"/>
                  </a:cubicBezTo>
                  <a:cubicBezTo>
                    <a:pt x="822130" y="32230"/>
                    <a:pt x="842140" y="50282"/>
                    <a:pt x="850117" y="74218"/>
                  </a:cubicBezTo>
                  <a:lnTo>
                    <a:pt x="860612" y="105709"/>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zh-CN" altLang="en-US"/>
            </a:p>
          </p:txBody>
        </p:sp>
        <p:sp>
          <p:nvSpPr>
            <p:cNvPr id="13" name="任意形状 12"/>
            <p:cNvSpPr/>
            <p:nvPr/>
          </p:nvSpPr>
          <p:spPr>
            <a:xfrm>
              <a:off x="1027868" y="2970102"/>
              <a:ext cx="860612" cy="105709"/>
            </a:xfrm>
            <a:custGeom>
              <a:avLst/>
              <a:gdLst>
                <a:gd name="connsiteX0" fmla="*/ 0 w 860612"/>
                <a:gd name="connsiteY0" fmla="*/ 739 h 105709"/>
                <a:gd name="connsiteX1" fmla="*/ 31486 w 860612"/>
                <a:gd name="connsiteY1" fmla="*/ 84715 h 105709"/>
                <a:gd name="connsiteX2" fmla="*/ 94458 w 860612"/>
                <a:gd name="connsiteY2" fmla="*/ 105709 h 105709"/>
                <a:gd name="connsiteX3" fmla="*/ 125943 w 860612"/>
                <a:gd name="connsiteY3" fmla="*/ 84715 h 105709"/>
                <a:gd name="connsiteX4" fmla="*/ 188915 w 860612"/>
                <a:gd name="connsiteY4" fmla="*/ 21733 h 105709"/>
                <a:gd name="connsiteX5" fmla="*/ 220401 w 860612"/>
                <a:gd name="connsiteY5" fmla="*/ 739 h 105709"/>
                <a:gd name="connsiteX6" fmla="*/ 241391 w 860612"/>
                <a:gd name="connsiteY6" fmla="*/ 32230 h 105709"/>
                <a:gd name="connsiteX7" fmla="*/ 262382 w 860612"/>
                <a:gd name="connsiteY7" fmla="*/ 74218 h 105709"/>
                <a:gd name="connsiteX8" fmla="*/ 293868 w 860612"/>
                <a:gd name="connsiteY8" fmla="*/ 95212 h 105709"/>
                <a:gd name="connsiteX9" fmla="*/ 346344 w 860612"/>
                <a:gd name="connsiteY9" fmla="*/ 32230 h 105709"/>
                <a:gd name="connsiteX10" fmla="*/ 377830 w 860612"/>
                <a:gd name="connsiteY10" fmla="*/ 21733 h 105709"/>
                <a:gd name="connsiteX11" fmla="*/ 388325 w 860612"/>
                <a:gd name="connsiteY11" fmla="*/ 53224 h 105709"/>
                <a:gd name="connsiteX12" fmla="*/ 461792 w 860612"/>
                <a:gd name="connsiteY12" fmla="*/ 53224 h 105709"/>
                <a:gd name="connsiteX13" fmla="*/ 493278 w 860612"/>
                <a:gd name="connsiteY13" fmla="*/ 32230 h 105709"/>
                <a:gd name="connsiteX14" fmla="*/ 514268 w 860612"/>
                <a:gd name="connsiteY14" fmla="*/ 739 h 105709"/>
                <a:gd name="connsiteX15" fmla="*/ 556249 w 860612"/>
                <a:gd name="connsiteY15" fmla="*/ 63721 h 105709"/>
                <a:gd name="connsiteX16" fmla="*/ 587735 w 860612"/>
                <a:gd name="connsiteY16" fmla="*/ 84715 h 105709"/>
                <a:gd name="connsiteX17" fmla="*/ 619221 w 860612"/>
                <a:gd name="connsiteY17" fmla="*/ 63721 h 105709"/>
                <a:gd name="connsiteX18" fmla="*/ 661202 w 860612"/>
                <a:gd name="connsiteY18" fmla="*/ 11236 h 105709"/>
                <a:gd name="connsiteX19" fmla="*/ 703183 w 860612"/>
                <a:gd name="connsiteY19" fmla="*/ 63721 h 105709"/>
                <a:gd name="connsiteX20" fmla="*/ 734669 w 860612"/>
                <a:gd name="connsiteY20" fmla="*/ 84715 h 105709"/>
                <a:gd name="connsiteX21" fmla="*/ 766155 w 860612"/>
                <a:gd name="connsiteY21" fmla="*/ 74218 h 105709"/>
                <a:gd name="connsiteX22" fmla="*/ 808136 w 860612"/>
                <a:gd name="connsiteY22" fmla="*/ 11236 h 105709"/>
                <a:gd name="connsiteX23" fmla="*/ 850117 w 860612"/>
                <a:gd name="connsiteY23" fmla="*/ 74218 h 105709"/>
                <a:gd name="connsiteX24" fmla="*/ 860612 w 860612"/>
                <a:gd name="connsiteY24" fmla="*/ 105709 h 105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60612" h="105709">
                  <a:moveTo>
                    <a:pt x="0" y="739"/>
                  </a:moveTo>
                  <a:cubicBezTo>
                    <a:pt x="4233" y="21904"/>
                    <a:pt x="6778" y="69270"/>
                    <a:pt x="31486" y="84715"/>
                  </a:cubicBezTo>
                  <a:cubicBezTo>
                    <a:pt x="50248" y="96443"/>
                    <a:pt x="94458" y="105709"/>
                    <a:pt x="94458" y="105709"/>
                  </a:cubicBezTo>
                  <a:cubicBezTo>
                    <a:pt x="104953" y="98711"/>
                    <a:pt x="116516" y="93096"/>
                    <a:pt x="125943" y="84715"/>
                  </a:cubicBezTo>
                  <a:cubicBezTo>
                    <a:pt x="148130" y="64990"/>
                    <a:pt x="164215" y="38203"/>
                    <a:pt x="188915" y="21733"/>
                  </a:cubicBezTo>
                  <a:lnTo>
                    <a:pt x="220401" y="739"/>
                  </a:lnTo>
                  <a:cubicBezTo>
                    <a:pt x="227398" y="11236"/>
                    <a:pt x="235133" y="21277"/>
                    <a:pt x="241391" y="32230"/>
                  </a:cubicBezTo>
                  <a:cubicBezTo>
                    <a:pt x="249153" y="45816"/>
                    <a:pt x="252366" y="62196"/>
                    <a:pt x="262382" y="74218"/>
                  </a:cubicBezTo>
                  <a:cubicBezTo>
                    <a:pt x="270457" y="83909"/>
                    <a:pt x="283373" y="88214"/>
                    <a:pt x="293868" y="95212"/>
                  </a:cubicBezTo>
                  <a:cubicBezTo>
                    <a:pt x="402780" y="22593"/>
                    <a:pt x="239821" y="138771"/>
                    <a:pt x="346344" y="32230"/>
                  </a:cubicBezTo>
                  <a:cubicBezTo>
                    <a:pt x="354166" y="24406"/>
                    <a:pt x="367335" y="25232"/>
                    <a:pt x="377830" y="21733"/>
                  </a:cubicBezTo>
                  <a:cubicBezTo>
                    <a:pt x="381328" y="32230"/>
                    <a:pt x="380502" y="45399"/>
                    <a:pt x="388325" y="53224"/>
                  </a:cubicBezTo>
                  <a:cubicBezTo>
                    <a:pt x="409404" y="74307"/>
                    <a:pt x="440488" y="58551"/>
                    <a:pt x="461792" y="53224"/>
                  </a:cubicBezTo>
                  <a:cubicBezTo>
                    <a:pt x="472287" y="46226"/>
                    <a:pt x="484359" y="41151"/>
                    <a:pt x="493278" y="32230"/>
                  </a:cubicBezTo>
                  <a:cubicBezTo>
                    <a:pt x="502197" y="23309"/>
                    <a:pt x="502985" y="-4903"/>
                    <a:pt x="514268" y="739"/>
                  </a:cubicBezTo>
                  <a:cubicBezTo>
                    <a:pt x="536834" y="12024"/>
                    <a:pt x="535257" y="49724"/>
                    <a:pt x="556249" y="63721"/>
                  </a:cubicBezTo>
                  <a:lnTo>
                    <a:pt x="587735" y="84715"/>
                  </a:lnTo>
                  <a:cubicBezTo>
                    <a:pt x="598230" y="77717"/>
                    <a:pt x="611342" y="73572"/>
                    <a:pt x="619221" y="63721"/>
                  </a:cubicBezTo>
                  <a:cubicBezTo>
                    <a:pt x="677156" y="-8710"/>
                    <a:pt x="570972" y="71399"/>
                    <a:pt x="661202" y="11236"/>
                  </a:cubicBezTo>
                  <a:cubicBezTo>
                    <a:pt x="751432" y="71399"/>
                    <a:pt x="645248" y="-8710"/>
                    <a:pt x="703183" y="63721"/>
                  </a:cubicBezTo>
                  <a:cubicBezTo>
                    <a:pt x="711062" y="73572"/>
                    <a:pt x="724174" y="77717"/>
                    <a:pt x="734669" y="84715"/>
                  </a:cubicBezTo>
                  <a:cubicBezTo>
                    <a:pt x="745164" y="81216"/>
                    <a:pt x="756950" y="80356"/>
                    <a:pt x="766155" y="74218"/>
                  </a:cubicBezTo>
                  <a:cubicBezTo>
                    <a:pt x="799847" y="51753"/>
                    <a:pt x="797133" y="44248"/>
                    <a:pt x="808136" y="11236"/>
                  </a:cubicBezTo>
                  <a:cubicBezTo>
                    <a:pt x="822130" y="32230"/>
                    <a:pt x="842140" y="50282"/>
                    <a:pt x="850117" y="74218"/>
                  </a:cubicBezTo>
                  <a:lnTo>
                    <a:pt x="860612" y="105709"/>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zh-CN" altLang="en-US"/>
            </a:p>
          </p:txBody>
        </p:sp>
        <p:sp>
          <p:nvSpPr>
            <p:cNvPr id="14" name="任意形状 13"/>
            <p:cNvSpPr/>
            <p:nvPr/>
          </p:nvSpPr>
          <p:spPr>
            <a:xfrm>
              <a:off x="1099876" y="3147814"/>
              <a:ext cx="720080" cy="72008"/>
            </a:xfrm>
            <a:custGeom>
              <a:avLst/>
              <a:gdLst>
                <a:gd name="connsiteX0" fmla="*/ 0 w 860612"/>
                <a:gd name="connsiteY0" fmla="*/ 739 h 105709"/>
                <a:gd name="connsiteX1" fmla="*/ 31486 w 860612"/>
                <a:gd name="connsiteY1" fmla="*/ 84715 h 105709"/>
                <a:gd name="connsiteX2" fmla="*/ 94458 w 860612"/>
                <a:gd name="connsiteY2" fmla="*/ 105709 h 105709"/>
                <a:gd name="connsiteX3" fmla="*/ 125943 w 860612"/>
                <a:gd name="connsiteY3" fmla="*/ 84715 h 105709"/>
                <a:gd name="connsiteX4" fmla="*/ 188915 w 860612"/>
                <a:gd name="connsiteY4" fmla="*/ 21733 h 105709"/>
                <a:gd name="connsiteX5" fmla="*/ 220401 w 860612"/>
                <a:gd name="connsiteY5" fmla="*/ 739 h 105709"/>
                <a:gd name="connsiteX6" fmla="*/ 241391 w 860612"/>
                <a:gd name="connsiteY6" fmla="*/ 32230 h 105709"/>
                <a:gd name="connsiteX7" fmla="*/ 262382 w 860612"/>
                <a:gd name="connsiteY7" fmla="*/ 74218 h 105709"/>
                <a:gd name="connsiteX8" fmla="*/ 293868 w 860612"/>
                <a:gd name="connsiteY8" fmla="*/ 95212 h 105709"/>
                <a:gd name="connsiteX9" fmla="*/ 346344 w 860612"/>
                <a:gd name="connsiteY9" fmla="*/ 32230 h 105709"/>
                <a:gd name="connsiteX10" fmla="*/ 377830 w 860612"/>
                <a:gd name="connsiteY10" fmla="*/ 21733 h 105709"/>
                <a:gd name="connsiteX11" fmla="*/ 388325 w 860612"/>
                <a:gd name="connsiteY11" fmla="*/ 53224 h 105709"/>
                <a:gd name="connsiteX12" fmla="*/ 461792 w 860612"/>
                <a:gd name="connsiteY12" fmla="*/ 53224 h 105709"/>
                <a:gd name="connsiteX13" fmla="*/ 493278 w 860612"/>
                <a:gd name="connsiteY13" fmla="*/ 32230 h 105709"/>
                <a:gd name="connsiteX14" fmla="*/ 514268 w 860612"/>
                <a:gd name="connsiteY14" fmla="*/ 739 h 105709"/>
                <a:gd name="connsiteX15" fmla="*/ 556249 w 860612"/>
                <a:gd name="connsiteY15" fmla="*/ 63721 h 105709"/>
                <a:gd name="connsiteX16" fmla="*/ 587735 w 860612"/>
                <a:gd name="connsiteY16" fmla="*/ 84715 h 105709"/>
                <a:gd name="connsiteX17" fmla="*/ 619221 w 860612"/>
                <a:gd name="connsiteY17" fmla="*/ 63721 h 105709"/>
                <a:gd name="connsiteX18" fmla="*/ 661202 w 860612"/>
                <a:gd name="connsiteY18" fmla="*/ 11236 h 105709"/>
                <a:gd name="connsiteX19" fmla="*/ 703183 w 860612"/>
                <a:gd name="connsiteY19" fmla="*/ 63721 h 105709"/>
                <a:gd name="connsiteX20" fmla="*/ 734669 w 860612"/>
                <a:gd name="connsiteY20" fmla="*/ 84715 h 105709"/>
                <a:gd name="connsiteX21" fmla="*/ 766155 w 860612"/>
                <a:gd name="connsiteY21" fmla="*/ 74218 h 105709"/>
                <a:gd name="connsiteX22" fmla="*/ 808136 w 860612"/>
                <a:gd name="connsiteY22" fmla="*/ 11236 h 105709"/>
                <a:gd name="connsiteX23" fmla="*/ 850117 w 860612"/>
                <a:gd name="connsiteY23" fmla="*/ 74218 h 105709"/>
                <a:gd name="connsiteX24" fmla="*/ 860612 w 860612"/>
                <a:gd name="connsiteY24" fmla="*/ 105709 h 105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60612" h="105709">
                  <a:moveTo>
                    <a:pt x="0" y="739"/>
                  </a:moveTo>
                  <a:cubicBezTo>
                    <a:pt x="4233" y="21904"/>
                    <a:pt x="6778" y="69270"/>
                    <a:pt x="31486" y="84715"/>
                  </a:cubicBezTo>
                  <a:cubicBezTo>
                    <a:pt x="50248" y="96443"/>
                    <a:pt x="94458" y="105709"/>
                    <a:pt x="94458" y="105709"/>
                  </a:cubicBezTo>
                  <a:cubicBezTo>
                    <a:pt x="104953" y="98711"/>
                    <a:pt x="116516" y="93096"/>
                    <a:pt x="125943" y="84715"/>
                  </a:cubicBezTo>
                  <a:cubicBezTo>
                    <a:pt x="148130" y="64990"/>
                    <a:pt x="164215" y="38203"/>
                    <a:pt x="188915" y="21733"/>
                  </a:cubicBezTo>
                  <a:lnTo>
                    <a:pt x="220401" y="739"/>
                  </a:lnTo>
                  <a:cubicBezTo>
                    <a:pt x="227398" y="11236"/>
                    <a:pt x="235133" y="21277"/>
                    <a:pt x="241391" y="32230"/>
                  </a:cubicBezTo>
                  <a:cubicBezTo>
                    <a:pt x="249153" y="45816"/>
                    <a:pt x="252366" y="62196"/>
                    <a:pt x="262382" y="74218"/>
                  </a:cubicBezTo>
                  <a:cubicBezTo>
                    <a:pt x="270457" y="83909"/>
                    <a:pt x="283373" y="88214"/>
                    <a:pt x="293868" y="95212"/>
                  </a:cubicBezTo>
                  <a:cubicBezTo>
                    <a:pt x="402780" y="22593"/>
                    <a:pt x="239821" y="138771"/>
                    <a:pt x="346344" y="32230"/>
                  </a:cubicBezTo>
                  <a:cubicBezTo>
                    <a:pt x="354166" y="24406"/>
                    <a:pt x="367335" y="25232"/>
                    <a:pt x="377830" y="21733"/>
                  </a:cubicBezTo>
                  <a:cubicBezTo>
                    <a:pt x="381328" y="32230"/>
                    <a:pt x="380502" y="45399"/>
                    <a:pt x="388325" y="53224"/>
                  </a:cubicBezTo>
                  <a:cubicBezTo>
                    <a:pt x="409404" y="74307"/>
                    <a:pt x="440488" y="58551"/>
                    <a:pt x="461792" y="53224"/>
                  </a:cubicBezTo>
                  <a:cubicBezTo>
                    <a:pt x="472287" y="46226"/>
                    <a:pt x="484359" y="41151"/>
                    <a:pt x="493278" y="32230"/>
                  </a:cubicBezTo>
                  <a:cubicBezTo>
                    <a:pt x="502197" y="23309"/>
                    <a:pt x="502985" y="-4903"/>
                    <a:pt x="514268" y="739"/>
                  </a:cubicBezTo>
                  <a:cubicBezTo>
                    <a:pt x="536834" y="12024"/>
                    <a:pt x="535257" y="49724"/>
                    <a:pt x="556249" y="63721"/>
                  </a:cubicBezTo>
                  <a:lnTo>
                    <a:pt x="587735" y="84715"/>
                  </a:lnTo>
                  <a:cubicBezTo>
                    <a:pt x="598230" y="77717"/>
                    <a:pt x="611342" y="73572"/>
                    <a:pt x="619221" y="63721"/>
                  </a:cubicBezTo>
                  <a:cubicBezTo>
                    <a:pt x="677156" y="-8710"/>
                    <a:pt x="570972" y="71399"/>
                    <a:pt x="661202" y="11236"/>
                  </a:cubicBezTo>
                  <a:cubicBezTo>
                    <a:pt x="751432" y="71399"/>
                    <a:pt x="645248" y="-8710"/>
                    <a:pt x="703183" y="63721"/>
                  </a:cubicBezTo>
                  <a:cubicBezTo>
                    <a:pt x="711062" y="73572"/>
                    <a:pt x="724174" y="77717"/>
                    <a:pt x="734669" y="84715"/>
                  </a:cubicBezTo>
                  <a:cubicBezTo>
                    <a:pt x="745164" y="81216"/>
                    <a:pt x="756950" y="80356"/>
                    <a:pt x="766155" y="74218"/>
                  </a:cubicBezTo>
                  <a:cubicBezTo>
                    <a:pt x="799847" y="51753"/>
                    <a:pt x="797133" y="44248"/>
                    <a:pt x="808136" y="11236"/>
                  </a:cubicBezTo>
                  <a:cubicBezTo>
                    <a:pt x="822130" y="32230"/>
                    <a:pt x="842140" y="50282"/>
                    <a:pt x="850117" y="74218"/>
                  </a:cubicBezTo>
                  <a:lnTo>
                    <a:pt x="860612" y="105709"/>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zh-CN" altLang="en-US"/>
            </a:p>
          </p:txBody>
        </p:sp>
        <p:pic>
          <p:nvPicPr>
            <p:cNvPr id="17" name="图片 16" descr="分类.png"/>
            <p:cNvPicPr>
              <a:picLocks noChangeAspect="1"/>
            </p:cNvPicPr>
            <p:nvPr/>
          </p:nvPicPr>
          <p:blipFill rotWithShape="1">
            <a:blip r:embed="rId2">
              <a:extLst>
                <a:ext uri="{28A0092B-C50C-407E-A947-70E740481C1C}">
                  <a14:useLocalDpi xmlns:a14="http://schemas.microsoft.com/office/drawing/2010/main" val="0"/>
                </a:ext>
              </a:extLst>
            </a:blip>
            <a:srcRect l="26752" t="44000" r="62403" b="36341"/>
            <a:stretch/>
          </p:blipFill>
          <p:spPr>
            <a:xfrm>
              <a:off x="2483778" y="2427734"/>
              <a:ext cx="503773" cy="661308"/>
            </a:xfrm>
            <a:prstGeom prst="rect">
              <a:avLst/>
            </a:prstGeom>
          </p:spPr>
        </p:pic>
        <p:pic>
          <p:nvPicPr>
            <p:cNvPr id="18" name="图片 17" descr="分类.png"/>
            <p:cNvPicPr>
              <a:picLocks noChangeAspect="1"/>
            </p:cNvPicPr>
            <p:nvPr/>
          </p:nvPicPr>
          <p:blipFill rotWithShape="1">
            <a:blip r:embed="rId2">
              <a:extLst>
                <a:ext uri="{28A0092B-C50C-407E-A947-70E740481C1C}">
                  <a14:useLocalDpi xmlns:a14="http://schemas.microsoft.com/office/drawing/2010/main" val="0"/>
                </a:ext>
              </a:extLst>
            </a:blip>
            <a:srcRect l="25514" t="68827" r="64153" b="11888"/>
            <a:stretch/>
          </p:blipFill>
          <p:spPr>
            <a:xfrm>
              <a:off x="2195736" y="3507856"/>
              <a:ext cx="576064" cy="573434"/>
            </a:xfrm>
            <a:prstGeom prst="rect">
              <a:avLst/>
            </a:prstGeom>
          </p:spPr>
        </p:pic>
        <p:sp>
          <p:nvSpPr>
            <p:cNvPr id="19" name="等腰三角形 18"/>
            <p:cNvSpPr/>
            <p:nvPr/>
          </p:nvSpPr>
          <p:spPr>
            <a:xfrm rot="5400000">
              <a:off x="2231745" y="2679762"/>
              <a:ext cx="288032" cy="216024"/>
            </a:xfrm>
            <a:prstGeom prst="triangle">
              <a:avLst/>
            </a:prstGeom>
            <a:solidFill>
              <a:srgbClr val="000090"/>
            </a:solidFill>
            <a:ln/>
          </p:spPr>
          <p:style>
            <a:lnRef idx="1">
              <a:schemeClr val="accent1"/>
            </a:lnRef>
            <a:fillRef idx="3">
              <a:schemeClr val="accent1"/>
            </a:fillRef>
            <a:effectRef idx="2">
              <a:schemeClr val="accent1"/>
            </a:effectRef>
            <a:fontRef idx="minor">
              <a:schemeClr val="lt1"/>
            </a:fontRef>
          </p:style>
          <p:txBody>
            <a:bodyPr/>
            <a:lstStyle/>
            <a:p>
              <a:endParaRPr lang="zh-CN" altLang="en-US"/>
            </a:p>
          </p:txBody>
        </p:sp>
        <p:sp>
          <p:nvSpPr>
            <p:cNvPr id="20" name="等腰三角形 19"/>
            <p:cNvSpPr/>
            <p:nvPr/>
          </p:nvSpPr>
          <p:spPr>
            <a:xfrm rot="7819533">
              <a:off x="1943182" y="3463908"/>
              <a:ext cx="270899" cy="266187"/>
            </a:xfrm>
            <a:prstGeom prst="triangle">
              <a:avLst/>
            </a:prstGeom>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a:lstStyle/>
            <a:p>
              <a:endParaRPr lang="zh-CN" altLang="en-US"/>
            </a:p>
          </p:txBody>
        </p:sp>
        <p:sp>
          <p:nvSpPr>
            <p:cNvPr id="22" name="文本框 21"/>
            <p:cNvSpPr txBox="1"/>
            <p:nvPr/>
          </p:nvSpPr>
          <p:spPr>
            <a:xfrm>
              <a:off x="2555776" y="1308706"/>
              <a:ext cx="2906149" cy="954107"/>
            </a:xfrm>
            <a:prstGeom prst="rect">
              <a:avLst/>
            </a:prstGeom>
            <a:noFill/>
          </p:spPr>
          <p:txBody>
            <a:bodyPr wrap="square" rtlCol="0">
              <a:spAutoFit/>
            </a:bodyPr>
            <a:lstStyle/>
            <a:p>
              <a:r>
                <a:rPr lang="zh-CN" altLang="en-US" sz="1400" dirty="0">
                  <a:latin typeface="黑体"/>
                  <a:ea typeface="黑体"/>
                  <a:cs typeface="黑体"/>
                </a:rPr>
                <a:t>甲型（</a:t>
              </a:r>
              <a:r>
                <a:rPr lang="en-US" altLang="zh-CN" sz="1400" dirty="0">
                  <a:latin typeface="黑体"/>
                  <a:ea typeface="黑体"/>
                  <a:cs typeface="黑体"/>
                </a:rPr>
                <a:t>A</a:t>
              </a:r>
              <a:r>
                <a:rPr lang="zh-CN" altLang="en-US" sz="1400" dirty="0">
                  <a:latin typeface="黑体"/>
                  <a:ea typeface="黑体"/>
                  <a:cs typeface="黑体"/>
                </a:rPr>
                <a:t>型）</a:t>
              </a:r>
              <a:endParaRPr lang="en-US" altLang="zh-CN" sz="1400" dirty="0">
                <a:latin typeface="黑体"/>
                <a:ea typeface="黑体"/>
                <a:cs typeface="黑体"/>
              </a:endParaRPr>
            </a:p>
            <a:p>
              <a:r>
                <a:rPr lang="zh-CN" altLang="en-US" sz="1400" dirty="0">
                  <a:latin typeface="黑体"/>
                  <a:ea typeface="黑体"/>
                  <a:cs typeface="黑体"/>
                </a:rPr>
                <a:t>容易发生变异</a:t>
              </a:r>
              <a:endParaRPr lang="en-US" altLang="zh-CN" sz="1400" dirty="0">
                <a:latin typeface="黑体"/>
                <a:ea typeface="黑体"/>
                <a:cs typeface="黑体"/>
              </a:endParaRPr>
            </a:p>
            <a:p>
              <a:r>
                <a:rPr lang="zh-CN" altLang="en-US" sz="1400" dirty="0">
                  <a:latin typeface="黑体"/>
                  <a:ea typeface="黑体"/>
                  <a:cs typeface="黑体"/>
                </a:rPr>
                <a:t>季节性</a:t>
              </a:r>
              <a:r>
                <a:rPr lang="zh-CN" altLang="en-US" sz="1400" dirty="0" smtClean="0">
                  <a:latin typeface="黑体"/>
                  <a:ea typeface="黑体"/>
                  <a:cs typeface="黑体"/>
                </a:rPr>
                <a:t>流行</a:t>
              </a:r>
              <a:r>
                <a:rPr lang="zh-CN" altLang="zh-CN" sz="1400" dirty="0">
                  <a:latin typeface="黑体"/>
                  <a:ea typeface="黑体"/>
                  <a:cs typeface="黑体"/>
                </a:rPr>
                <a:t>、</a:t>
              </a:r>
              <a:r>
                <a:rPr lang="zh-CN" altLang="en-US" sz="1400" dirty="0" smtClean="0">
                  <a:latin typeface="黑体"/>
                  <a:ea typeface="黑体"/>
                  <a:cs typeface="黑体"/>
                </a:rPr>
                <a:t>全球大流行</a:t>
              </a:r>
              <a:endParaRPr lang="en-US" altLang="zh-CN" sz="1400" dirty="0">
                <a:latin typeface="黑体"/>
                <a:ea typeface="黑体"/>
                <a:cs typeface="黑体"/>
              </a:endParaRPr>
            </a:p>
            <a:p>
              <a:r>
                <a:rPr lang="zh-CN" altLang="en-US" sz="1400" dirty="0">
                  <a:latin typeface="黑体"/>
                  <a:ea typeface="黑体"/>
                  <a:cs typeface="黑体"/>
                </a:rPr>
                <a:t>感染人、禽、猪等</a:t>
              </a:r>
              <a:endParaRPr lang="en-US" altLang="zh-CN" sz="1400" dirty="0">
                <a:latin typeface="黑体"/>
                <a:ea typeface="黑体"/>
                <a:cs typeface="黑体"/>
              </a:endParaRPr>
            </a:p>
          </p:txBody>
        </p:sp>
        <p:sp>
          <p:nvSpPr>
            <p:cNvPr id="23" name="文本框 22"/>
            <p:cNvSpPr txBox="1"/>
            <p:nvPr/>
          </p:nvSpPr>
          <p:spPr>
            <a:xfrm>
              <a:off x="2987823" y="2427740"/>
              <a:ext cx="2711258" cy="1600438"/>
            </a:xfrm>
            <a:prstGeom prst="rect">
              <a:avLst/>
            </a:prstGeom>
            <a:noFill/>
          </p:spPr>
          <p:txBody>
            <a:bodyPr wrap="square" rtlCol="0">
              <a:spAutoFit/>
            </a:bodyPr>
            <a:lstStyle/>
            <a:p>
              <a:r>
                <a:rPr lang="zh-CN" altLang="en-US" sz="1400" dirty="0">
                  <a:latin typeface="黑体"/>
                  <a:ea typeface="黑体"/>
                  <a:cs typeface="黑体"/>
                </a:rPr>
                <a:t>乙型（</a:t>
              </a:r>
              <a:r>
                <a:rPr lang="en-US" altLang="zh-CN" sz="1400" dirty="0">
                  <a:latin typeface="黑体"/>
                  <a:ea typeface="黑体"/>
                  <a:cs typeface="黑体"/>
                </a:rPr>
                <a:t>B</a:t>
              </a:r>
              <a:r>
                <a:rPr lang="zh-CN" altLang="en-US" sz="1400" dirty="0">
                  <a:latin typeface="黑体"/>
                  <a:ea typeface="黑体"/>
                  <a:cs typeface="黑体"/>
                </a:rPr>
                <a:t>型）</a:t>
              </a:r>
              <a:endParaRPr lang="en-US" altLang="zh-CN" sz="1400" dirty="0">
                <a:latin typeface="黑体"/>
                <a:ea typeface="黑体"/>
                <a:cs typeface="黑体"/>
              </a:endParaRPr>
            </a:p>
            <a:p>
              <a:r>
                <a:rPr lang="zh-CN" altLang="en-US" sz="1400" dirty="0">
                  <a:latin typeface="黑体"/>
                  <a:ea typeface="黑体"/>
                  <a:cs typeface="黑体"/>
                </a:rPr>
                <a:t>会有微变异，较少发生大变异</a:t>
              </a:r>
              <a:endParaRPr lang="en-US" altLang="zh-CN" sz="1400" dirty="0">
                <a:latin typeface="黑体"/>
                <a:ea typeface="黑体"/>
                <a:cs typeface="黑体"/>
              </a:endParaRPr>
            </a:p>
            <a:p>
              <a:r>
                <a:rPr lang="zh-CN" altLang="en-US" sz="1400" dirty="0">
                  <a:latin typeface="黑体"/>
                  <a:ea typeface="黑体"/>
                  <a:cs typeface="黑体"/>
                </a:rPr>
                <a:t>季节性地区流行</a:t>
              </a:r>
              <a:endParaRPr lang="en-US" altLang="zh-CN" sz="1400" dirty="0">
                <a:latin typeface="黑体"/>
                <a:ea typeface="黑体"/>
                <a:cs typeface="黑体"/>
              </a:endParaRPr>
            </a:p>
            <a:p>
              <a:r>
                <a:rPr lang="zh-CN" altLang="en-US" sz="1400" dirty="0" smtClean="0">
                  <a:latin typeface="黑体"/>
                  <a:ea typeface="黑体"/>
                  <a:cs typeface="黑体"/>
                </a:rPr>
                <a:t>感染人类、海豹</a:t>
              </a:r>
              <a:endParaRPr lang="en-US" altLang="zh-CN" sz="1400" dirty="0">
                <a:latin typeface="黑体"/>
                <a:ea typeface="黑体"/>
                <a:cs typeface="黑体"/>
              </a:endParaRPr>
            </a:p>
            <a:p>
              <a:r>
                <a:rPr lang="zh-CN" altLang="en-US" sz="1400" dirty="0">
                  <a:latin typeface="黑体"/>
                  <a:ea typeface="黑体"/>
                  <a:cs typeface="黑体"/>
                </a:rPr>
                <a:t>两个系：</a:t>
              </a:r>
              <a:r>
                <a:rPr lang="en-US" altLang="zh-CN" sz="1400" dirty="0">
                  <a:latin typeface="黑体"/>
                  <a:ea typeface="黑体"/>
                  <a:cs typeface="黑体"/>
                </a:rPr>
                <a:t>Victoria</a:t>
              </a:r>
              <a:r>
                <a:rPr lang="zh-CN" altLang="en-US" sz="1400" dirty="0">
                  <a:latin typeface="黑体"/>
                  <a:ea typeface="黑体"/>
                  <a:cs typeface="黑体"/>
                </a:rPr>
                <a:t>和</a:t>
              </a:r>
              <a:r>
                <a:rPr lang="en-US" altLang="zh-CN" sz="1400" dirty="0">
                  <a:latin typeface="黑体"/>
                  <a:ea typeface="黑体"/>
                  <a:cs typeface="黑体"/>
                </a:rPr>
                <a:t>Yamagata</a:t>
              </a:r>
            </a:p>
          </p:txBody>
        </p:sp>
        <p:sp>
          <p:nvSpPr>
            <p:cNvPr id="24" name="文本框 23"/>
            <p:cNvSpPr txBox="1"/>
            <p:nvPr/>
          </p:nvSpPr>
          <p:spPr>
            <a:xfrm>
              <a:off x="2843809" y="3723881"/>
              <a:ext cx="2618118" cy="830997"/>
            </a:xfrm>
            <a:prstGeom prst="rect">
              <a:avLst/>
            </a:prstGeom>
            <a:noFill/>
          </p:spPr>
          <p:txBody>
            <a:bodyPr wrap="square" rtlCol="0">
              <a:spAutoFit/>
            </a:bodyPr>
            <a:lstStyle/>
            <a:p>
              <a:r>
                <a:rPr lang="zh-CN" altLang="en-US" sz="1200" dirty="0">
                  <a:latin typeface="黑体"/>
                  <a:ea typeface="黑体"/>
                  <a:cs typeface="黑体"/>
                </a:rPr>
                <a:t>丙型（</a:t>
              </a:r>
              <a:r>
                <a:rPr lang="en-US" altLang="zh-CN" sz="1200" dirty="0">
                  <a:latin typeface="黑体"/>
                  <a:ea typeface="黑体"/>
                  <a:cs typeface="黑体"/>
                </a:rPr>
                <a:t>C</a:t>
              </a:r>
              <a:r>
                <a:rPr lang="zh-CN" altLang="en-US" sz="1200" dirty="0">
                  <a:latin typeface="黑体"/>
                  <a:ea typeface="黑体"/>
                  <a:cs typeface="黑体"/>
                </a:rPr>
                <a:t>型）</a:t>
              </a:r>
              <a:endParaRPr lang="en-US" altLang="zh-CN" sz="1200" dirty="0">
                <a:latin typeface="黑体"/>
                <a:ea typeface="黑体"/>
                <a:cs typeface="黑体"/>
              </a:endParaRPr>
            </a:p>
            <a:p>
              <a:r>
                <a:rPr lang="zh-CN" altLang="en-US" sz="1200" dirty="0">
                  <a:latin typeface="黑体"/>
                  <a:ea typeface="黑体"/>
                  <a:cs typeface="黑体"/>
                </a:rPr>
                <a:t>一般不发生变异、散发形式出现</a:t>
              </a:r>
              <a:endParaRPr lang="en-US" altLang="zh-CN" sz="1200" dirty="0">
                <a:latin typeface="黑体"/>
                <a:ea typeface="黑体"/>
                <a:cs typeface="黑体"/>
              </a:endParaRPr>
            </a:p>
            <a:p>
              <a:r>
                <a:rPr lang="zh-CN" altLang="en-US" sz="1200" dirty="0">
                  <a:latin typeface="黑体"/>
                  <a:ea typeface="黑体"/>
                  <a:cs typeface="黑体"/>
                </a:rPr>
                <a:t>仅感染人类和猪</a:t>
              </a:r>
              <a:endParaRPr lang="en-US" altLang="zh-CN" sz="1200" dirty="0">
                <a:latin typeface="黑体"/>
                <a:ea typeface="黑体"/>
                <a:cs typeface="黑体"/>
              </a:endParaRPr>
            </a:p>
            <a:p>
              <a:r>
                <a:rPr lang="zh-CN" altLang="en-US" sz="1200" dirty="0">
                  <a:latin typeface="黑体"/>
                  <a:ea typeface="黑体"/>
                  <a:cs typeface="黑体"/>
                </a:rPr>
                <a:t>症状很轻微</a:t>
              </a:r>
              <a:endParaRPr lang="en-US" altLang="zh-CN" sz="1200" dirty="0">
                <a:latin typeface="黑体"/>
                <a:ea typeface="黑体"/>
                <a:cs typeface="黑体"/>
              </a:endParaRPr>
            </a:p>
          </p:txBody>
        </p:sp>
        <p:sp>
          <p:nvSpPr>
            <p:cNvPr id="25" name="等腰三角形 24"/>
            <p:cNvSpPr/>
            <p:nvPr/>
          </p:nvSpPr>
          <p:spPr>
            <a:xfrm rot="1827861" flipV="1">
              <a:off x="793464" y="3621178"/>
              <a:ext cx="266193" cy="251174"/>
            </a:xfrm>
            <a:prstGeom prst="triangle">
              <a:avLst/>
            </a:prstGeom>
            <a:solidFill>
              <a:srgbClr val="660066"/>
            </a:solidFill>
            <a:ln/>
          </p:spPr>
          <p:style>
            <a:lnRef idx="1">
              <a:schemeClr val="accent1"/>
            </a:lnRef>
            <a:fillRef idx="3">
              <a:schemeClr val="accent1"/>
            </a:fillRef>
            <a:effectRef idx="2">
              <a:schemeClr val="accent1"/>
            </a:effectRef>
            <a:fontRef idx="minor">
              <a:schemeClr val="lt1"/>
            </a:fontRef>
          </p:style>
          <p:txBody>
            <a:bodyPr/>
            <a:lstStyle/>
            <a:p>
              <a:endParaRPr lang="zh-CN" altLang="en-US"/>
            </a:p>
          </p:txBody>
        </p:sp>
        <p:sp>
          <p:nvSpPr>
            <p:cNvPr id="26" name="文本框 25"/>
            <p:cNvSpPr txBox="1"/>
            <p:nvPr/>
          </p:nvSpPr>
          <p:spPr>
            <a:xfrm>
              <a:off x="323528" y="3867901"/>
              <a:ext cx="2376264" cy="1015663"/>
            </a:xfrm>
            <a:prstGeom prst="rect">
              <a:avLst/>
            </a:prstGeom>
            <a:noFill/>
          </p:spPr>
          <p:txBody>
            <a:bodyPr wrap="square" rtlCol="0">
              <a:spAutoFit/>
            </a:bodyPr>
            <a:lstStyle/>
            <a:p>
              <a:r>
                <a:rPr lang="zh-CN" altLang="en-US" sz="1200" dirty="0">
                  <a:latin typeface="黑体"/>
                  <a:ea typeface="黑体"/>
                  <a:cs typeface="黑体"/>
                </a:rPr>
                <a:t>丁型（</a:t>
              </a:r>
              <a:r>
                <a:rPr lang="en-US" altLang="zh-CN" sz="1200" dirty="0">
                  <a:latin typeface="黑体"/>
                  <a:ea typeface="黑体"/>
                  <a:cs typeface="黑体"/>
                </a:rPr>
                <a:t>D</a:t>
              </a:r>
              <a:r>
                <a:rPr lang="zh-CN" altLang="en-US" sz="1200" dirty="0">
                  <a:latin typeface="黑体"/>
                  <a:ea typeface="黑体"/>
                  <a:cs typeface="黑体"/>
                </a:rPr>
                <a:t>型）</a:t>
              </a:r>
              <a:endParaRPr lang="en-US" altLang="zh-CN" sz="1200" dirty="0">
                <a:latin typeface="黑体"/>
                <a:ea typeface="黑体"/>
                <a:cs typeface="黑体"/>
              </a:endParaRPr>
            </a:p>
            <a:p>
              <a:r>
                <a:rPr lang="zh-CN" altLang="en-US" sz="1200" dirty="0">
                  <a:latin typeface="黑体"/>
                  <a:ea typeface="黑体"/>
                  <a:cs typeface="黑体"/>
                </a:rPr>
                <a:t>美国科学家新发现</a:t>
              </a:r>
              <a:endParaRPr lang="en-US" altLang="zh-CN" sz="1200" dirty="0">
                <a:latin typeface="黑体"/>
                <a:ea typeface="黑体"/>
                <a:cs typeface="黑体"/>
              </a:endParaRPr>
            </a:p>
            <a:p>
              <a:r>
                <a:rPr lang="zh-CN" altLang="en-US" sz="1200" dirty="0">
                  <a:latin typeface="黑体"/>
                  <a:ea typeface="黑体"/>
                  <a:cs typeface="黑体"/>
                </a:rPr>
                <a:t>与人流感病毒</a:t>
              </a:r>
              <a:r>
                <a:rPr lang="en-US" altLang="zh-CN" sz="1200" dirty="0">
                  <a:latin typeface="黑体"/>
                  <a:ea typeface="黑体"/>
                  <a:cs typeface="黑体"/>
                </a:rPr>
                <a:t>C</a:t>
              </a:r>
              <a:r>
                <a:rPr lang="zh-CN" altLang="en-US" sz="1200" dirty="0">
                  <a:latin typeface="黑体"/>
                  <a:ea typeface="黑体"/>
                  <a:cs typeface="黑体"/>
                </a:rPr>
                <a:t>型</a:t>
              </a:r>
              <a:r>
                <a:rPr lang="en-US" altLang="zh-CN" sz="1200" dirty="0">
                  <a:latin typeface="黑体"/>
                  <a:ea typeface="黑体"/>
                  <a:cs typeface="黑体"/>
                </a:rPr>
                <a:t>50%</a:t>
              </a:r>
              <a:r>
                <a:rPr lang="zh-CN" altLang="en-US" sz="1200" dirty="0">
                  <a:latin typeface="黑体"/>
                  <a:ea typeface="黑体"/>
                  <a:cs typeface="黑体"/>
                </a:rPr>
                <a:t>的相似性</a:t>
              </a:r>
              <a:endParaRPr lang="en-US" altLang="zh-CN" sz="1200" dirty="0">
                <a:latin typeface="黑体"/>
                <a:ea typeface="黑体"/>
                <a:cs typeface="黑体"/>
              </a:endParaRPr>
            </a:p>
            <a:p>
              <a:r>
                <a:rPr lang="zh-CN" altLang="en-US" sz="1200" dirty="0">
                  <a:latin typeface="黑体"/>
                  <a:ea typeface="黑体"/>
                  <a:cs typeface="黑体"/>
                </a:rPr>
                <a:t>仅感染人可感染猪和牛</a:t>
              </a:r>
              <a:endParaRPr lang="en-US" altLang="zh-CN" sz="1200" dirty="0">
                <a:latin typeface="黑体"/>
                <a:ea typeface="黑体"/>
                <a:cs typeface="黑体"/>
              </a:endParaRPr>
            </a:p>
            <a:p>
              <a:r>
                <a:rPr lang="zh-CN" altLang="en-US" sz="1200" dirty="0">
                  <a:latin typeface="黑体"/>
                  <a:ea typeface="黑体"/>
                  <a:cs typeface="黑体"/>
                </a:rPr>
                <a:t>目前对人类无感染性</a:t>
              </a:r>
              <a:endParaRPr lang="en-US" altLang="zh-CN" sz="1200" dirty="0">
                <a:latin typeface="黑体"/>
                <a:ea typeface="黑体"/>
                <a:cs typeface="黑体"/>
              </a:endParaRPr>
            </a:p>
          </p:txBody>
        </p:sp>
      </p:grpSp>
      <p:cxnSp>
        <p:nvCxnSpPr>
          <p:cNvPr id="29" name="直线箭头连接符 28"/>
          <p:cNvCxnSpPr/>
          <p:nvPr/>
        </p:nvCxnSpPr>
        <p:spPr>
          <a:xfrm>
            <a:off x="9324528" y="3867894"/>
            <a:ext cx="504056"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2" name="矩形 31"/>
          <p:cNvSpPr/>
          <p:nvPr/>
        </p:nvSpPr>
        <p:spPr>
          <a:xfrm>
            <a:off x="2123728" y="195486"/>
            <a:ext cx="4801314" cy="707886"/>
          </a:xfrm>
          <a:prstGeom prst="rect">
            <a:avLst/>
          </a:prstGeom>
        </p:spPr>
        <p:txBody>
          <a:bodyPr wrap="none">
            <a:spAutoFit/>
          </a:bodyPr>
          <a:lstStyle/>
          <a:p>
            <a:r>
              <a:rPr lang="zh-CN" altLang="en-US" sz="4000" dirty="0" smtClean="0">
                <a:solidFill>
                  <a:srgbClr val="A60000"/>
                </a:solidFill>
                <a:latin typeface="Calisto MT" panose="02040603050505030304" pitchFamily="18" charset="0"/>
                <a:ea typeface="微软雅黑" pitchFamily="34" charset="-122"/>
              </a:rPr>
              <a:t>流感病毒分型及特点</a:t>
            </a:r>
            <a:endParaRPr lang="zh-CN" altLang="en-US" sz="4000" dirty="0"/>
          </a:p>
        </p:txBody>
      </p:sp>
    </p:spTree>
    <p:extLst>
      <p:ext uri="{BB962C8B-B14F-4D97-AF65-F5344CB8AC3E}">
        <p14:creationId xmlns:p14="http://schemas.microsoft.com/office/powerpoint/2010/main" val="218644952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79512" y="1131590"/>
            <a:ext cx="3240360" cy="738664"/>
          </a:xfrm>
          <a:prstGeom prst="rect">
            <a:avLst/>
          </a:prstGeom>
        </p:spPr>
        <p:txBody>
          <a:bodyPr wrap="square">
            <a:spAutoFit/>
          </a:bodyPr>
          <a:lstStyle/>
          <a:p>
            <a:pPr>
              <a:buClr>
                <a:srgbClr val="800000"/>
              </a:buClr>
            </a:pPr>
            <a:endParaRPr lang="en-US" altLang="zh-CN" sz="2400" dirty="0" smtClean="0">
              <a:latin typeface="Heiti SC Light"/>
              <a:ea typeface="Heiti SC Light"/>
              <a:cs typeface="Heiti SC Light"/>
            </a:endParaRPr>
          </a:p>
          <a:p>
            <a:pPr marL="285750" indent="-285750">
              <a:buClr>
                <a:srgbClr val="800000"/>
              </a:buClr>
              <a:buFont typeface="Wingdings" charset="2"/>
              <a:buChar char="Ø"/>
            </a:pPr>
            <a:endParaRPr lang="zh-CN" altLang="en-US" dirty="0">
              <a:latin typeface="Heiti SC Light"/>
              <a:ea typeface="Heiti SC Light"/>
              <a:cs typeface="Heiti SC Light"/>
            </a:endParaRPr>
          </a:p>
        </p:txBody>
      </p:sp>
      <p:sp>
        <p:nvSpPr>
          <p:cNvPr id="7" name="矩形 6">
            <a:extLst>
              <a:ext uri="{FF2B5EF4-FFF2-40B4-BE49-F238E27FC236}">
                <a16:creationId xmlns:a16="http://schemas.microsoft.com/office/drawing/2014/main" xmlns="" id="{D0DCCDDB-6CE1-4CB4-A454-00DADE037CF2}"/>
              </a:ext>
            </a:extLst>
          </p:cNvPr>
          <p:cNvSpPr/>
          <p:nvPr/>
        </p:nvSpPr>
        <p:spPr bwMode="auto">
          <a:xfrm>
            <a:off x="0" y="1131590"/>
            <a:ext cx="3419872" cy="2787774"/>
          </a:xfrm>
          <a:prstGeom prst="rect">
            <a:avLst/>
          </a:prstGeom>
          <a:solidFill>
            <a:schemeClr val="bg1"/>
          </a:solid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85750" indent="-285750">
              <a:lnSpc>
                <a:spcPct val="130000"/>
              </a:lnSpc>
              <a:buClr>
                <a:srgbClr val="800000"/>
              </a:buClr>
              <a:buFont typeface="Wingdings" charset="2"/>
              <a:buChar char="Ø"/>
            </a:pPr>
            <a:r>
              <a:rPr lang="zh-CN" altLang="en-US" sz="2000" dirty="0" smtClean="0">
                <a:latin typeface="微软雅黑"/>
                <a:ea typeface="微软雅黑"/>
                <a:cs typeface="微软雅黑"/>
              </a:rPr>
              <a:t>甲型流感病毒</a:t>
            </a:r>
            <a:r>
              <a:rPr lang="zh-CN" altLang="en-US" sz="2000" dirty="0" smtClean="0">
                <a:latin typeface="微软雅黑"/>
                <a:ea typeface="微软雅黑"/>
                <a:cs typeface="微软雅黑"/>
              </a:rPr>
              <a:t>天然</a:t>
            </a:r>
            <a:r>
              <a:rPr lang="zh-CN" altLang="en-US" sz="2000" dirty="0">
                <a:latin typeface="微软雅黑"/>
                <a:ea typeface="微软雅黑"/>
                <a:cs typeface="微软雅黑"/>
              </a:rPr>
              <a:t>宿主是</a:t>
            </a:r>
            <a:r>
              <a:rPr lang="zh-CN" altLang="en-US" sz="2000" dirty="0" smtClean="0">
                <a:latin typeface="微软雅黑"/>
                <a:ea typeface="微软雅黑"/>
                <a:cs typeface="微软雅黑"/>
              </a:rPr>
              <a:t>野</a:t>
            </a:r>
            <a:r>
              <a:rPr lang="zh-CN" altLang="en-US" sz="2000" dirty="0" smtClean="0">
                <a:latin typeface="微软雅黑"/>
                <a:ea typeface="微软雅黑"/>
                <a:cs typeface="微软雅黑"/>
              </a:rPr>
              <a:t>生</a:t>
            </a:r>
            <a:r>
              <a:rPr lang="zh-CN" altLang="en-US" sz="2000" dirty="0" smtClean="0">
                <a:latin typeface="微软雅黑"/>
                <a:ea typeface="微软雅黑"/>
                <a:cs typeface="微软雅黑"/>
              </a:rPr>
              <a:t>水禽</a:t>
            </a:r>
            <a:endParaRPr lang="en-US" altLang="zh-CN" sz="2000" dirty="0">
              <a:latin typeface="微软雅黑"/>
              <a:ea typeface="微软雅黑"/>
              <a:cs typeface="微软雅黑"/>
            </a:endParaRPr>
          </a:p>
          <a:p>
            <a:pPr marL="742950" lvl="1" indent="-285750">
              <a:lnSpc>
                <a:spcPct val="130000"/>
              </a:lnSpc>
              <a:buClr>
                <a:srgbClr val="800000"/>
              </a:buClr>
              <a:buFont typeface="Wingdings" charset="2"/>
              <a:buChar char="Ø"/>
            </a:pPr>
            <a:r>
              <a:rPr lang="zh-CN" altLang="en-US" sz="2000" dirty="0">
                <a:latin typeface="微软雅黑"/>
                <a:ea typeface="微软雅黑"/>
                <a:cs typeface="微软雅黑"/>
              </a:rPr>
              <a:t>人流感</a:t>
            </a:r>
            <a:endParaRPr lang="en-US" altLang="zh-CN" sz="2000" dirty="0">
              <a:latin typeface="微软雅黑"/>
              <a:ea typeface="微软雅黑"/>
              <a:cs typeface="微软雅黑"/>
            </a:endParaRPr>
          </a:p>
          <a:p>
            <a:pPr marL="742950" lvl="1" indent="-285750">
              <a:lnSpc>
                <a:spcPct val="130000"/>
              </a:lnSpc>
              <a:buClr>
                <a:srgbClr val="800000"/>
              </a:buClr>
              <a:buFont typeface="Wingdings" charset="2"/>
              <a:buChar char="Ø"/>
            </a:pPr>
            <a:r>
              <a:rPr lang="zh-CN" altLang="en-US" sz="2000" dirty="0">
                <a:latin typeface="微软雅黑"/>
                <a:ea typeface="微软雅黑"/>
                <a:cs typeface="微软雅黑"/>
              </a:rPr>
              <a:t>禽流感</a:t>
            </a:r>
            <a:endParaRPr lang="en-US" altLang="zh-CN" sz="2000" dirty="0">
              <a:latin typeface="微软雅黑"/>
              <a:ea typeface="微软雅黑"/>
              <a:cs typeface="微软雅黑"/>
            </a:endParaRPr>
          </a:p>
          <a:p>
            <a:pPr marL="742950" lvl="1" indent="-285750">
              <a:lnSpc>
                <a:spcPct val="130000"/>
              </a:lnSpc>
              <a:buClr>
                <a:srgbClr val="800000"/>
              </a:buClr>
              <a:buFont typeface="Wingdings" charset="2"/>
              <a:buChar char="Ø"/>
            </a:pPr>
            <a:r>
              <a:rPr lang="zh-CN" altLang="en-US" sz="2000" dirty="0">
                <a:latin typeface="微软雅黑"/>
                <a:ea typeface="微软雅黑"/>
                <a:cs typeface="微软雅黑"/>
              </a:rPr>
              <a:t>猪流感</a:t>
            </a:r>
            <a:endParaRPr lang="en-US" altLang="zh-CN" sz="2000" dirty="0">
              <a:latin typeface="微软雅黑"/>
              <a:ea typeface="微软雅黑"/>
              <a:cs typeface="微软雅黑"/>
            </a:endParaRPr>
          </a:p>
          <a:p>
            <a:pPr marL="742950" lvl="1" indent="-285750">
              <a:lnSpc>
                <a:spcPct val="130000"/>
              </a:lnSpc>
              <a:buClr>
                <a:srgbClr val="800000"/>
              </a:buClr>
              <a:buFont typeface="Wingdings" charset="2"/>
              <a:buChar char="Ø"/>
            </a:pPr>
            <a:r>
              <a:rPr lang="zh-CN" altLang="en-US" sz="2000" dirty="0">
                <a:latin typeface="微软雅黑"/>
                <a:ea typeface="微软雅黑"/>
                <a:cs typeface="微软雅黑"/>
              </a:rPr>
              <a:t>马流感</a:t>
            </a:r>
            <a:endParaRPr lang="en-US" altLang="zh-CN" sz="2000" dirty="0">
              <a:latin typeface="微软雅黑"/>
              <a:ea typeface="微软雅黑"/>
              <a:cs typeface="微软雅黑"/>
            </a:endParaRPr>
          </a:p>
          <a:p>
            <a:pPr marL="742950" lvl="1" indent="-285750">
              <a:lnSpc>
                <a:spcPct val="130000"/>
              </a:lnSpc>
              <a:buClr>
                <a:srgbClr val="800000"/>
              </a:buClr>
              <a:buFont typeface="Wingdings" charset="2"/>
              <a:buChar char="Ø"/>
            </a:pPr>
            <a:r>
              <a:rPr lang="zh-CN" altLang="en-US" sz="2000" dirty="0">
                <a:latin typeface="微软雅黑"/>
                <a:ea typeface="微软雅黑"/>
                <a:cs typeface="微软雅黑"/>
              </a:rPr>
              <a:t>海洋哺乳动物等</a:t>
            </a:r>
            <a:endParaRPr lang="en-US" altLang="zh-CN" sz="2000" dirty="0">
              <a:latin typeface="微软雅黑"/>
              <a:ea typeface="微软雅黑"/>
              <a:cs typeface="微软雅黑"/>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3600" b="0" i="0" u="none" strike="noStrike" cap="none" normalizeH="0" baseline="0" dirty="0">
              <a:solidFill>
                <a:schemeClr val="tx1"/>
              </a:solidFill>
              <a:effectLst/>
              <a:latin typeface="Arial" pitchFamily="34" charset="0"/>
              <a:ea typeface="隶书" pitchFamily="49" charset="-122"/>
            </a:endParaRPr>
          </a:p>
        </p:txBody>
      </p:sp>
      <p:pic>
        <p:nvPicPr>
          <p:cNvPr id="8" name="Picture 2" descr="C:\Users\Wenfei Zhu\Desktop\图片1.png">
            <a:extLst>
              <a:ext uri="{FF2B5EF4-FFF2-40B4-BE49-F238E27FC236}">
                <a16:creationId xmlns:a16="http://schemas.microsoft.com/office/drawing/2014/main" xmlns="" id="{777EAB85-9125-4C28-90F9-28EA9AA66CDE}"/>
              </a:ext>
            </a:extLst>
          </p:cNvPr>
          <p:cNvPicPr>
            <a:picLocks noChangeAspect="1" noChangeArrowheads="1"/>
          </p:cNvPicPr>
          <p:nvPr/>
        </p:nvPicPr>
        <p:blipFill>
          <a:blip r:embed="rId2" cstate="print"/>
          <a:srcRect/>
          <a:stretch>
            <a:fillRect/>
          </a:stretch>
        </p:blipFill>
        <p:spPr bwMode="auto">
          <a:xfrm>
            <a:off x="2843809" y="1419622"/>
            <a:ext cx="3318396" cy="2583015"/>
          </a:xfrm>
          <a:prstGeom prst="rect">
            <a:avLst/>
          </a:prstGeom>
          <a:noFill/>
          <a:ln w="38100">
            <a:noFill/>
          </a:ln>
        </p:spPr>
      </p:pic>
      <p:sp>
        <p:nvSpPr>
          <p:cNvPr id="9" name="矩形 8"/>
          <p:cNvSpPr/>
          <p:nvPr/>
        </p:nvSpPr>
        <p:spPr>
          <a:xfrm>
            <a:off x="2843808" y="4083918"/>
            <a:ext cx="3384376" cy="900246"/>
          </a:xfrm>
          <a:prstGeom prst="rect">
            <a:avLst/>
          </a:prstGeom>
          <a:ln>
            <a:solidFill>
              <a:srgbClr val="800000"/>
            </a:solidFill>
          </a:ln>
        </p:spPr>
        <p:txBody>
          <a:bodyPr wrap="square">
            <a:spAutoFit/>
          </a:bodyPr>
          <a:lstStyle/>
          <a:p>
            <a:pPr>
              <a:lnSpc>
                <a:spcPct val="150000"/>
              </a:lnSpc>
            </a:pPr>
            <a:r>
              <a:rPr lang="zh-CN" altLang="en-US" dirty="0" smtClean="0">
                <a:latin typeface="黑体" pitchFamily="49" charset="-122"/>
                <a:ea typeface="黑体" pitchFamily="49" charset="-122"/>
              </a:rPr>
              <a:t>宿主谱广泛</a:t>
            </a:r>
            <a:r>
              <a:rPr lang="zh-CN" altLang="en-US" dirty="0" smtClean="0">
                <a:latin typeface="黑体" pitchFamily="49" charset="-122"/>
                <a:ea typeface="黑体" pitchFamily="49" charset="-122"/>
              </a:rPr>
              <a:t>、</a:t>
            </a:r>
            <a:r>
              <a:rPr lang="zh-CN" altLang="en-US" dirty="0" smtClean="0">
                <a:solidFill>
                  <a:srgbClr val="FF0000"/>
                </a:solidFill>
                <a:latin typeface="黑体" pitchFamily="49" charset="-122"/>
                <a:ea typeface="黑体" pitchFamily="49" charset="-122"/>
              </a:rPr>
              <a:t>无法消灭</a:t>
            </a:r>
            <a:endParaRPr lang="zh-CN" altLang="en-US" dirty="0">
              <a:solidFill>
                <a:srgbClr val="FF0000"/>
              </a:solidFill>
              <a:latin typeface="黑体" pitchFamily="49" charset="-122"/>
              <a:ea typeface="黑体" pitchFamily="49" charset="-122"/>
            </a:endParaRPr>
          </a:p>
          <a:p>
            <a:pPr>
              <a:lnSpc>
                <a:spcPct val="150000"/>
              </a:lnSpc>
            </a:pPr>
            <a:r>
              <a:rPr lang="zh-CN" altLang="en-US" dirty="0" smtClean="0">
                <a:latin typeface="黑体" pitchFamily="49" charset="-122"/>
                <a:ea typeface="黑体" pitchFamily="49" charset="-122"/>
              </a:rPr>
              <a:t>宿主</a:t>
            </a:r>
            <a:r>
              <a:rPr lang="zh-CN" altLang="en-US" dirty="0" smtClean="0">
                <a:latin typeface="黑体" pitchFamily="49" charset="-122"/>
                <a:ea typeface="黑体" pitchFamily="49" charset="-122"/>
              </a:rPr>
              <a:t>有</a:t>
            </a:r>
            <a:r>
              <a:rPr lang="zh-CN" altLang="en-US" dirty="0">
                <a:latin typeface="黑体" pitchFamily="49" charset="-122"/>
                <a:ea typeface="黑体" pitchFamily="49" charset="-122"/>
              </a:rPr>
              <a:t>限制性</a:t>
            </a:r>
            <a:endParaRPr lang="zh-CN" altLang="en-US" dirty="0">
              <a:solidFill>
                <a:srgbClr val="FF0000"/>
              </a:solidFill>
              <a:latin typeface="黑体" pitchFamily="49" charset="-122"/>
              <a:ea typeface="黑体" pitchFamily="49" charset="-122"/>
            </a:endParaRPr>
          </a:p>
        </p:txBody>
      </p:sp>
      <p:sp>
        <p:nvSpPr>
          <p:cNvPr id="10" name="TextBox 10">
            <a:extLst>
              <a:ext uri="{FF2B5EF4-FFF2-40B4-BE49-F238E27FC236}">
                <a16:creationId xmlns="" xmlns:a16="http://schemas.microsoft.com/office/drawing/2014/main" id="{35DB7ED3-2A02-4461-8B52-41CA75F7D273}"/>
              </a:ext>
            </a:extLst>
          </p:cNvPr>
          <p:cNvSpPr txBox="1">
            <a:spLocks noGrp="1"/>
          </p:cNvSpPr>
          <p:nvPr>
            <p:ph type="title"/>
          </p:nvPr>
        </p:nvSpPr>
        <p:spPr>
          <a:xfrm>
            <a:off x="395536" y="-20538"/>
            <a:ext cx="8229600" cy="877163"/>
          </a:xfrm>
          <a:prstGeom prst="rect">
            <a:avLst/>
          </a:prstGeom>
          <a:noFill/>
        </p:spPr>
        <p:txBody>
          <a:bodyPr wrap="square" rtlCol="0">
            <a:spAutoFit/>
          </a:bodyPr>
          <a:lstStyle/>
          <a:p>
            <a:pPr algn="ctr">
              <a:lnSpc>
                <a:spcPct val="150000"/>
              </a:lnSpc>
            </a:pPr>
            <a:r>
              <a:rPr lang="zh-CN" altLang="en-US" sz="3600" dirty="0" smtClean="0">
                <a:solidFill>
                  <a:srgbClr val="800000"/>
                </a:solidFill>
                <a:latin typeface="黑体" pitchFamily="49" charset="-122"/>
                <a:ea typeface="黑体" pitchFamily="49" charset="-122"/>
              </a:rPr>
              <a:t>甲型流感宿主谱广泛</a:t>
            </a:r>
            <a:endParaRPr lang="zh-CN" altLang="en-US" sz="3600" dirty="0">
              <a:solidFill>
                <a:srgbClr val="800000"/>
              </a:solidFill>
              <a:latin typeface="黑体" pitchFamily="49" charset="-122"/>
              <a:ea typeface="黑体" pitchFamily="49" charset="-122"/>
            </a:endParaRPr>
          </a:p>
        </p:txBody>
      </p:sp>
      <p:sp>
        <p:nvSpPr>
          <p:cNvPr id="11" name="矩形 10"/>
          <p:cNvSpPr/>
          <p:nvPr/>
        </p:nvSpPr>
        <p:spPr>
          <a:xfrm>
            <a:off x="6156176" y="1203598"/>
            <a:ext cx="2880320" cy="3036729"/>
          </a:xfrm>
          <a:prstGeom prst="rect">
            <a:avLst/>
          </a:prstGeom>
        </p:spPr>
        <p:txBody>
          <a:bodyPr wrap="square">
            <a:spAutoFit/>
          </a:bodyPr>
          <a:lstStyle/>
          <a:p>
            <a:pPr>
              <a:lnSpc>
                <a:spcPct val="120000"/>
              </a:lnSpc>
              <a:buClr>
                <a:srgbClr val="800000"/>
              </a:buClr>
              <a:buSzPct val="80000"/>
            </a:pPr>
            <a:r>
              <a:rPr lang="zh-CN" altLang="en-US" sz="2000" dirty="0" smtClean="0">
                <a:latin typeface="黑体"/>
                <a:ea typeface="黑体"/>
                <a:cs typeface="黑体"/>
              </a:rPr>
              <a:t>甲型流感病毒</a:t>
            </a:r>
            <a:r>
              <a:rPr lang="zh-CN" altLang="en-US" sz="2000" dirty="0" smtClean="0">
                <a:latin typeface="黑体"/>
                <a:ea typeface="黑体"/>
                <a:cs typeface="黑体"/>
              </a:rPr>
              <a:t>根据血凝素</a:t>
            </a:r>
            <a:r>
              <a:rPr lang="zh-CN" altLang="en-US" sz="2000" dirty="0">
                <a:latin typeface="黑体"/>
                <a:ea typeface="黑体"/>
                <a:cs typeface="黑体"/>
              </a:rPr>
              <a:t>（</a:t>
            </a:r>
            <a:r>
              <a:rPr lang="en-US" altLang="zh-CN" sz="2000" dirty="0">
                <a:latin typeface="黑体"/>
                <a:ea typeface="黑体"/>
                <a:cs typeface="黑体"/>
              </a:rPr>
              <a:t>HA</a:t>
            </a:r>
            <a:r>
              <a:rPr lang="zh-CN" altLang="en-US" sz="2000" dirty="0">
                <a:latin typeface="黑体"/>
                <a:ea typeface="黑体"/>
                <a:cs typeface="黑体"/>
              </a:rPr>
              <a:t>）和神经氨酸酶（</a:t>
            </a:r>
            <a:r>
              <a:rPr lang="en-US" altLang="zh-CN" sz="2000" dirty="0" smtClean="0">
                <a:latin typeface="黑体"/>
                <a:ea typeface="黑体"/>
                <a:cs typeface="黑体"/>
              </a:rPr>
              <a:t>NA</a:t>
            </a:r>
            <a:r>
              <a:rPr lang="zh-CN" altLang="en-US" sz="2000" dirty="0">
                <a:latin typeface="黑体"/>
                <a:ea typeface="黑体"/>
                <a:cs typeface="黑体"/>
              </a:rPr>
              <a:t>）</a:t>
            </a:r>
            <a:r>
              <a:rPr lang="zh-CN" altLang="en-US" sz="2000" dirty="0" smtClean="0">
                <a:latin typeface="黑体"/>
                <a:ea typeface="黑体"/>
                <a:cs typeface="黑体"/>
              </a:rPr>
              <a:t>分亚型</a:t>
            </a:r>
            <a:r>
              <a:rPr lang="zh-CN" altLang="zh-CN" sz="2000" dirty="0" smtClean="0">
                <a:latin typeface="黑体"/>
                <a:ea typeface="黑体"/>
                <a:cs typeface="黑体"/>
              </a:rPr>
              <a:t>，</a:t>
            </a:r>
            <a:r>
              <a:rPr lang="zh-CN" altLang="en-US" sz="2000" dirty="0" smtClean="0">
                <a:latin typeface="黑体"/>
                <a:ea typeface="黑体"/>
                <a:cs typeface="黑体"/>
              </a:rPr>
              <a:t>其中</a:t>
            </a:r>
            <a:r>
              <a:rPr lang="en-US" altLang="zh-CN" sz="2000" dirty="0" smtClean="0">
                <a:latin typeface="黑体"/>
                <a:ea typeface="黑体"/>
                <a:cs typeface="黑体"/>
              </a:rPr>
              <a:t>HA</a:t>
            </a:r>
            <a:r>
              <a:rPr lang="zh-CN" altLang="en-US" sz="2000" dirty="0" smtClean="0">
                <a:latin typeface="黑体"/>
                <a:ea typeface="黑体"/>
                <a:cs typeface="黑体"/>
              </a:rPr>
              <a:t>有</a:t>
            </a:r>
            <a:r>
              <a:rPr lang="en-US" altLang="zh-CN" sz="2000" dirty="0" smtClean="0">
                <a:latin typeface="黑体"/>
                <a:ea typeface="黑体"/>
                <a:cs typeface="黑体"/>
              </a:rPr>
              <a:t>1</a:t>
            </a:r>
            <a:r>
              <a:rPr lang="zh-CN" altLang="en-US" sz="2000" dirty="0" smtClean="0">
                <a:latin typeface="黑体"/>
                <a:ea typeface="黑体"/>
                <a:cs typeface="黑体"/>
              </a:rPr>
              <a:t>～</a:t>
            </a:r>
            <a:r>
              <a:rPr lang="en-US" altLang="zh-CN" sz="2000" dirty="0" smtClean="0">
                <a:latin typeface="黑体"/>
                <a:ea typeface="黑体"/>
                <a:cs typeface="黑体"/>
              </a:rPr>
              <a:t>16</a:t>
            </a:r>
            <a:r>
              <a:rPr lang="zh-CN" altLang="en-US" sz="2000" dirty="0" smtClean="0">
                <a:latin typeface="黑体"/>
                <a:ea typeface="黑体"/>
                <a:cs typeface="黑体"/>
              </a:rPr>
              <a:t>型</a:t>
            </a:r>
            <a:r>
              <a:rPr lang="zh-CN" altLang="zh-CN" sz="2000" dirty="0">
                <a:latin typeface="黑体"/>
                <a:ea typeface="黑体"/>
                <a:cs typeface="黑体"/>
              </a:rPr>
              <a:t>，</a:t>
            </a:r>
            <a:r>
              <a:rPr lang="en-US" altLang="zh-CN" sz="2000" dirty="0" smtClean="0">
                <a:latin typeface="黑体"/>
                <a:ea typeface="黑体"/>
                <a:cs typeface="黑体"/>
              </a:rPr>
              <a:t>NA</a:t>
            </a:r>
            <a:r>
              <a:rPr lang="zh-CN" altLang="en-US" sz="2000" dirty="0" smtClean="0">
                <a:latin typeface="黑体"/>
                <a:ea typeface="黑体"/>
                <a:cs typeface="黑体"/>
              </a:rPr>
              <a:t>有</a:t>
            </a:r>
            <a:r>
              <a:rPr lang="en-US" altLang="zh-CN" sz="2000" dirty="0" smtClean="0">
                <a:latin typeface="黑体"/>
                <a:ea typeface="黑体"/>
                <a:cs typeface="黑体"/>
              </a:rPr>
              <a:t>1</a:t>
            </a:r>
            <a:r>
              <a:rPr lang="zh-CN" altLang="en-US" sz="2000" dirty="0" smtClean="0">
                <a:latin typeface="黑体"/>
                <a:ea typeface="黑体"/>
                <a:cs typeface="黑体"/>
              </a:rPr>
              <a:t>～</a:t>
            </a:r>
            <a:r>
              <a:rPr lang="en-US" altLang="zh-CN" sz="2000" dirty="0" smtClean="0">
                <a:latin typeface="黑体"/>
                <a:ea typeface="黑体"/>
                <a:cs typeface="黑体"/>
              </a:rPr>
              <a:t>9</a:t>
            </a:r>
            <a:r>
              <a:rPr lang="zh-CN" altLang="en-US" sz="2000" dirty="0" smtClean="0">
                <a:latin typeface="黑体"/>
                <a:ea typeface="黑体"/>
                <a:cs typeface="黑体"/>
              </a:rPr>
              <a:t>型</a:t>
            </a:r>
            <a:endParaRPr lang="en-US" altLang="zh-CN" sz="2000" dirty="0" smtClean="0">
              <a:latin typeface="黑体"/>
              <a:ea typeface="黑体"/>
              <a:cs typeface="黑体"/>
            </a:endParaRPr>
          </a:p>
          <a:p>
            <a:pPr marL="342900" indent="-342900">
              <a:lnSpc>
                <a:spcPct val="120000"/>
              </a:lnSpc>
              <a:buClr>
                <a:srgbClr val="800000"/>
              </a:buClr>
              <a:buSzPct val="80000"/>
              <a:buFont typeface="Wingdings" charset="2"/>
              <a:buChar char="Ø"/>
            </a:pPr>
            <a:r>
              <a:rPr lang="zh-CN" altLang="en-US" sz="2000" dirty="0" smtClean="0">
                <a:latin typeface="黑体"/>
                <a:ea typeface="黑体"/>
                <a:cs typeface="黑体"/>
              </a:rPr>
              <a:t>人流感：</a:t>
            </a:r>
            <a:r>
              <a:rPr lang="en-US" altLang="zh-CN" sz="2000" dirty="0" smtClean="0">
                <a:latin typeface="黑体"/>
                <a:ea typeface="黑体"/>
                <a:cs typeface="黑体"/>
              </a:rPr>
              <a:t>H1N1</a:t>
            </a:r>
            <a:r>
              <a:rPr lang="zh-CN" altLang="en-US" sz="2000" dirty="0" smtClean="0">
                <a:latin typeface="黑体"/>
                <a:ea typeface="黑体"/>
                <a:cs typeface="黑体"/>
              </a:rPr>
              <a:t>、</a:t>
            </a:r>
            <a:r>
              <a:rPr lang="en-US" altLang="zh-CN" sz="2000" dirty="0" smtClean="0">
                <a:latin typeface="黑体"/>
                <a:ea typeface="黑体"/>
                <a:cs typeface="黑体"/>
              </a:rPr>
              <a:t>H3N2</a:t>
            </a:r>
          </a:p>
          <a:p>
            <a:pPr marL="342900" indent="-342900">
              <a:lnSpc>
                <a:spcPct val="120000"/>
              </a:lnSpc>
              <a:buClr>
                <a:srgbClr val="800000"/>
              </a:buClr>
              <a:buSzPct val="80000"/>
              <a:buFont typeface="Wingdings" charset="2"/>
              <a:buChar char="Ø"/>
            </a:pPr>
            <a:r>
              <a:rPr lang="zh-CN" altLang="en-US" sz="2000" dirty="0">
                <a:latin typeface="黑体"/>
                <a:ea typeface="黑体"/>
                <a:cs typeface="黑体"/>
              </a:rPr>
              <a:t>人流感：</a:t>
            </a:r>
            <a:r>
              <a:rPr lang="en-US" altLang="zh-CN" sz="2000" dirty="0" smtClean="0">
                <a:latin typeface="黑体"/>
                <a:ea typeface="黑体"/>
                <a:cs typeface="黑体"/>
              </a:rPr>
              <a:t>H1N1</a:t>
            </a:r>
            <a:r>
              <a:rPr lang="zh-CN" altLang="en-US" sz="2000" dirty="0" smtClean="0">
                <a:latin typeface="黑体"/>
                <a:ea typeface="黑体"/>
                <a:cs typeface="黑体"/>
              </a:rPr>
              <a:t>等</a:t>
            </a:r>
            <a:endParaRPr lang="en-US" altLang="zh-CN" sz="2000" dirty="0" smtClean="0">
              <a:latin typeface="黑体"/>
              <a:ea typeface="黑体"/>
              <a:cs typeface="黑体"/>
            </a:endParaRPr>
          </a:p>
          <a:p>
            <a:pPr marL="342900" indent="-342900">
              <a:lnSpc>
                <a:spcPct val="120000"/>
              </a:lnSpc>
              <a:buClr>
                <a:srgbClr val="800000"/>
              </a:buClr>
              <a:buSzPct val="80000"/>
              <a:buFont typeface="Wingdings" charset="2"/>
              <a:buChar char="Ø"/>
            </a:pPr>
            <a:r>
              <a:rPr lang="zh-CN" altLang="en-US" sz="2000" dirty="0" smtClean="0">
                <a:latin typeface="黑体"/>
                <a:ea typeface="黑体"/>
                <a:cs typeface="黑体"/>
              </a:rPr>
              <a:t>禽流感：</a:t>
            </a:r>
            <a:r>
              <a:rPr lang="en-US" altLang="zh-CN" sz="2000" dirty="0" smtClean="0">
                <a:latin typeface="黑体"/>
                <a:ea typeface="黑体"/>
                <a:cs typeface="黑体"/>
              </a:rPr>
              <a:t>H5N1</a:t>
            </a:r>
            <a:r>
              <a:rPr lang="zh-CN" altLang="en-US" sz="2000" dirty="0" smtClean="0">
                <a:latin typeface="黑体"/>
                <a:ea typeface="黑体"/>
                <a:cs typeface="黑体"/>
              </a:rPr>
              <a:t>、</a:t>
            </a:r>
            <a:r>
              <a:rPr lang="en-US" altLang="zh-CN" sz="2000" dirty="0" smtClean="0">
                <a:latin typeface="黑体"/>
                <a:ea typeface="黑体"/>
                <a:cs typeface="黑体"/>
              </a:rPr>
              <a:t>H</a:t>
            </a:r>
            <a:r>
              <a:rPr lang="zh-CN" altLang="en-US" sz="2000" dirty="0" smtClean="0">
                <a:latin typeface="黑体"/>
                <a:ea typeface="黑体"/>
                <a:cs typeface="黑体"/>
              </a:rPr>
              <a:t>7</a:t>
            </a:r>
            <a:r>
              <a:rPr lang="en-US" altLang="zh-CN" sz="2000" dirty="0" smtClean="0">
                <a:latin typeface="黑体"/>
                <a:ea typeface="黑体"/>
                <a:cs typeface="黑体"/>
              </a:rPr>
              <a:t>N9</a:t>
            </a:r>
            <a:r>
              <a:rPr lang="zh-CN" altLang="en-US" sz="2000" dirty="0" smtClean="0">
                <a:latin typeface="黑体"/>
                <a:ea typeface="黑体"/>
                <a:cs typeface="黑体"/>
              </a:rPr>
              <a:t>、</a:t>
            </a:r>
            <a:r>
              <a:rPr lang="en-US" altLang="zh-CN" sz="2000" dirty="0" smtClean="0">
                <a:latin typeface="黑体"/>
                <a:ea typeface="黑体"/>
                <a:cs typeface="黑体"/>
              </a:rPr>
              <a:t>H5N6</a:t>
            </a:r>
            <a:r>
              <a:rPr lang="zh-CN" altLang="en-US" sz="2000" dirty="0" smtClean="0">
                <a:latin typeface="黑体"/>
                <a:ea typeface="黑体"/>
                <a:cs typeface="黑体"/>
              </a:rPr>
              <a:t>等</a:t>
            </a:r>
            <a:endParaRPr lang="en-US" altLang="zh-CN" sz="2000" dirty="0" smtClean="0">
              <a:latin typeface="黑体"/>
              <a:ea typeface="黑体"/>
              <a:cs typeface="黑体"/>
            </a:endParaRPr>
          </a:p>
        </p:txBody>
      </p:sp>
    </p:spTree>
    <p:extLst>
      <p:ext uri="{BB962C8B-B14F-4D97-AF65-F5344CB8AC3E}">
        <p14:creationId xmlns:p14="http://schemas.microsoft.com/office/powerpoint/2010/main" val="294128124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1520" y="195486"/>
            <a:ext cx="7965998" cy="742950"/>
          </a:xfrm>
        </p:spPr>
        <p:txBody>
          <a:bodyPr/>
          <a:lstStyle/>
          <a:p>
            <a:pPr algn="ctr">
              <a:lnSpc>
                <a:spcPct val="100000"/>
              </a:lnSpc>
            </a:pPr>
            <a:r>
              <a:rPr lang="zh-CN" altLang="en-US" sz="3600" dirty="0" smtClean="0">
                <a:solidFill>
                  <a:srgbClr val="A60000"/>
                </a:solidFill>
                <a:latin typeface="Calisto MT" panose="02040603050505030304" pitchFamily="18" charset="0"/>
                <a:cs typeface="+mn-cs"/>
                <a:sym typeface="Times New Roman"/>
              </a:rPr>
              <a:t>聪明狡猾的流感病毒－变异性</a:t>
            </a:r>
            <a:endParaRPr lang="en-US" sz="3600" dirty="0">
              <a:solidFill>
                <a:srgbClr val="A60000"/>
              </a:solidFill>
              <a:latin typeface="Calisto MT" panose="02040603050505030304" pitchFamily="18" charset="0"/>
              <a:cs typeface="+mn-cs"/>
              <a:sym typeface="Times New Roman"/>
            </a:endParaRPr>
          </a:p>
        </p:txBody>
      </p:sp>
      <p:sp>
        <p:nvSpPr>
          <p:cNvPr id="18" name="TextBox 17"/>
          <p:cNvSpPr txBox="1"/>
          <p:nvPr/>
        </p:nvSpPr>
        <p:spPr>
          <a:xfrm>
            <a:off x="7628673" y="642938"/>
            <a:ext cx="1361209" cy="597489"/>
          </a:xfrm>
          <a:prstGeom prst="rect">
            <a:avLst/>
          </a:prstGeom>
        </p:spPr>
        <p:txBody>
          <a:bodyPr wrap="square" rtlCol="0">
            <a:noAutofit/>
          </a:bodyPr>
          <a:lstStyle/>
          <a:p>
            <a:pPr fontAlgn="base">
              <a:spcBef>
                <a:spcPct val="0"/>
              </a:spcBef>
              <a:spcAft>
                <a:spcPct val="0"/>
              </a:spcAft>
            </a:pPr>
            <a:endParaRPr kumimoji="1" lang="en-US" sz="1200" dirty="0">
              <a:solidFill>
                <a:srgbClr val="FF0000"/>
              </a:solidFill>
            </a:endParaRPr>
          </a:p>
        </p:txBody>
      </p:sp>
      <p:sp>
        <p:nvSpPr>
          <p:cNvPr id="5" name="TextBox 4"/>
          <p:cNvSpPr txBox="1"/>
          <p:nvPr/>
        </p:nvSpPr>
        <p:spPr>
          <a:xfrm>
            <a:off x="5940240" y="1594001"/>
            <a:ext cx="2800774" cy="2367951"/>
          </a:xfrm>
          <a:prstGeom prst="rect">
            <a:avLst/>
          </a:prstGeom>
        </p:spPr>
        <p:txBody>
          <a:bodyPr wrap="square" rtlCol="0">
            <a:noAutofit/>
          </a:bodyPr>
          <a:lstStyle/>
          <a:p>
            <a:pPr fontAlgn="base">
              <a:spcBef>
                <a:spcPct val="0"/>
              </a:spcBef>
              <a:spcAft>
                <a:spcPct val="0"/>
              </a:spcAft>
            </a:pPr>
            <a:endParaRPr kumimoji="1" lang="en-GB" sz="1200" dirty="0" err="1">
              <a:solidFill>
                <a:srgbClr val="646464"/>
              </a:solidFill>
            </a:endParaRPr>
          </a:p>
        </p:txBody>
      </p:sp>
      <p:sp>
        <p:nvSpPr>
          <p:cNvPr id="15" name="TextBox 14">
            <a:extLst>
              <a:ext uri="{FF2B5EF4-FFF2-40B4-BE49-F238E27FC236}">
                <a16:creationId xmlns="" xmlns:a16="http://schemas.microsoft.com/office/drawing/2014/main" id="{31BDDCAC-5991-4396-BE11-3CE30E5E5BBA}"/>
              </a:ext>
            </a:extLst>
          </p:cNvPr>
          <p:cNvSpPr txBox="1"/>
          <p:nvPr/>
        </p:nvSpPr>
        <p:spPr>
          <a:xfrm>
            <a:off x="4416583" y="4752528"/>
            <a:ext cx="4716016" cy="465516"/>
          </a:xfrm>
          <a:prstGeom prst="rect">
            <a:avLst/>
          </a:prstGeom>
        </p:spPr>
        <p:txBody>
          <a:bodyPr wrap="square" rtlCol="0" anchor="b" anchorCtr="0">
            <a:noAutofit/>
          </a:bodyPr>
          <a:lstStyle/>
          <a:p>
            <a:pPr algn="just" fontAlgn="base">
              <a:spcBef>
                <a:spcPct val="0"/>
              </a:spcBef>
              <a:spcAft>
                <a:spcPct val="0"/>
              </a:spcAft>
            </a:pPr>
            <a:r>
              <a:rPr kumimoji="1" lang="fr-FR" sz="1600" dirty="0">
                <a:solidFill>
                  <a:srgbClr val="646464"/>
                </a:solidFill>
                <a:latin typeface="Times New Roman"/>
                <a:ea typeface="宋体"/>
                <a:sym typeface="Times New Roman"/>
              </a:rPr>
              <a:t>Source: Clancy, 2008, Nature Education; </a:t>
            </a:r>
            <a:r>
              <a:rPr kumimoji="1" lang="fr-FR" sz="1600" dirty="0" err="1">
                <a:solidFill>
                  <a:srgbClr val="646464"/>
                </a:solidFill>
                <a:latin typeface="Times New Roman"/>
                <a:ea typeface="宋体"/>
                <a:sym typeface="Times New Roman"/>
              </a:rPr>
              <a:t>cephied.com</a:t>
            </a:r>
            <a:endParaRPr kumimoji="1" lang="en-US" sz="1600" dirty="0">
              <a:solidFill>
                <a:srgbClr val="646464"/>
              </a:solidFill>
              <a:latin typeface="Times New Roman"/>
              <a:ea typeface="宋体"/>
              <a:sym typeface="Times New Roman"/>
            </a:endParaRPr>
          </a:p>
          <a:p>
            <a:pPr algn="just" fontAlgn="base">
              <a:spcBef>
                <a:spcPct val="0"/>
              </a:spcBef>
              <a:spcAft>
                <a:spcPct val="0"/>
              </a:spcAft>
            </a:pPr>
            <a:r>
              <a:rPr kumimoji="1" lang="en-US" altLang="zh-CN" sz="1600" dirty="0">
                <a:solidFill>
                  <a:srgbClr val="646464"/>
                </a:solidFill>
                <a:latin typeface="Times New Roman"/>
                <a:ea typeface="宋体"/>
                <a:sym typeface="Times New Roman"/>
              </a:rPr>
              <a:t>             </a:t>
            </a:r>
            <a:r>
              <a:rPr kumimoji="1" lang="fr-FR" altLang="zh-CN" sz="1600" dirty="0" err="1">
                <a:solidFill>
                  <a:srgbClr val="646464"/>
                </a:solidFill>
                <a:latin typeface="Times New Roman"/>
                <a:ea typeface="宋体"/>
                <a:sym typeface="Times New Roman"/>
              </a:rPr>
              <a:t>Clancy</a:t>
            </a:r>
            <a:r>
              <a:rPr kumimoji="1" lang="fr-FR" altLang="zh-CN" sz="1600" dirty="0">
                <a:solidFill>
                  <a:srgbClr val="646464"/>
                </a:solidFill>
                <a:latin typeface="Times New Roman"/>
                <a:ea typeface="宋体"/>
                <a:sym typeface="Times New Roman"/>
              </a:rPr>
              <a:t>, 2008, Nature Education; cephied.com</a:t>
            </a:r>
          </a:p>
        </p:txBody>
      </p:sp>
      <p:sp>
        <p:nvSpPr>
          <p:cNvPr id="22" name="文本框 21">
            <a:extLst>
              <a:ext uri="{FF2B5EF4-FFF2-40B4-BE49-F238E27FC236}">
                <a16:creationId xmlns="" xmlns:a16="http://schemas.microsoft.com/office/drawing/2014/main" id="{B2B267E1-B9A9-422F-9CBE-340A99729058}"/>
              </a:ext>
            </a:extLst>
          </p:cNvPr>
          <p:cNvSpPr txBox="1"/>
          <p:nvPr/>
        </p:nvSpPr>
        <p:spPr>
          <a:xfrm>
            <a:off x="5724132" y="3381840"/>
            <a:ext cx="1807787" cy="369332"/>
          </a:xfrm>
          <a:prstGeom prst="rect">
            <a:avLst/>
          </a:prstGeom>
          <a:noFill/>
        </p:spPr>
        <p:txBody>
          <a:bodyPr wrap="square" rtlCol="0">
            <a:spAutoFit/>
          </a:bodyPr>
          <a:lstStyle/>
          <a:p>
            <a:r>
              <a:rPr lang="zh-CN" altLang="en-US" dirty="0">
                <a:latin typeface="微软雅黑" panose="020B0503020204020204" pitchFamily="34" charset="-122"/>
                <a:ea typeface="微软雅黑" panose="020B0503020204020204" pitchFamily="34" charset="-122"/>
              </a:rPr>
              <a:t>流感大流行</a:t>
            </a:r>
          </a:p>
        </p:txBody>
      </p:sp>
      <p:pic>
        <p:nvPicPr>
          <p:cNvPr id="23" name="图片 22">
            <a:extLst>
              <a:ext uri="{FF2B5EF4-FFF2-40B4-BE49-F238E27FC236}">
                <a16:creationId xmlns="" xmlns:a16="http://schemas.microsoft.com/office/drawing/2014/main" id="{4B041100-2522-4190-8250-336831130997}"/>
              </a:ext>
            </a:extLst>
          </p:cNvPr>
          <p:cNvPicPr>
            <a:picLocks noChangeAspect="1"/>
          </p:cNvPicPr>
          <p:nvPr/>
        </p:nvPicPr>
        <p:blipFill rotWithShape="1">
          <a:blip r:embed="rId3">
            <a:extLst>
              <a:ext uri="{28A0092B-C50C-407E-A947-70E740481C1C}">
                <a14:useLocalDpi xmlns:a14="http://schemas.microsoft.com/office/drawing/2010/main" val="0"/>
              </a:ext>
            </a:extLst>
          </a:blip>
          <a:srcRect l="4044" t="4911" r="4088" b="3681"/>
          <a:stretch/>
        </p:blipFill>
        <p:spPr>
          <a:xfrm>
            <a:off x="5580112" y="3867894"/>
            <a:ext cx="3202054" cy="918102"/>
          </a:xfrm>
          <a:prstGeom prst="rect">
            <a:avLst/>
          </a:prstGeom>
        </p:spPr>
      </p:pic>
      <p:pic>
        <p:nvPicPr>
          <p:cNvPr id="7" name="图片 6"/>
          <p:cNvPicPr>
            <a:picLocks noChangeAspect="1"/>
          </p:cNvPicPr>
          <p:nvPr/>
        </p:nvPicPr>
        <p:blipFill rotWithShape="1">
          <a:blip r:embed="rId4"/>
          <a:srcRect b="27006"/>
          <a:stretch/>
        </p:blipFill>
        <p:spPr>
          <a:xfrm>
            <a:off x="611560" y="1329613"/>
            <a:ext cx="7848872" cy="2085806"/>
          </a:xfrm>
          <a:prstGeom prst="rect">
            <a:avLst/>
          </a:prstGeom>
        </p:spPr>
      </p:pic>
      <p:sp>
        <p:nvSpPr>
          <p:cNvPr id="6" name="Text Placeholder 5"/>
          <p:cNvSpPr>
            <a:spLocks noGrp="1"/>
          </p:cNvSpPr>
          <p:nvPr>
            <p:ph type="body" sz="quarter" idx="11"/>
          </p:nvPr>
        </p:nvSpPr>
        <p:spPr>
          <a:xfrm>
            <a:off x="611560" y="1203598"/>
            <a:ext cx="2952328" cy="864096"/>
          </a:xfrm>
          <a:solidFill>
            <a:schemeClr val="bg2"/>
          </a:solidFill>
        </p:spPr>
        <p:txBody>
          <a:bodyPr>
            <a:noAutofit/>
          </a:bodyPr>
          <a:lstStyle/>
          <a:p>
            <a:pPr marL="0" indent="0" algn="just">
              <a:buNone/>
            </a:pPr>
            <a:r>
              <a:rPr lang="zh-CN" altLang="en-US" dirty="0" smtClean="0">
                <a:solidFill>
                  <a:schemeClr val="tx1"/>
                </a:solidFill>
                <a:latin typeface="微软雅黑" panose="020B0503020204020204" pitchFamily="34" charset="-122"/>
                <a:ea typeface="微软雅黑" panose="020B0503020204020204" pitchFamily="34" charset="-122"/>
              </a:rPr>
              <a:t>复制过</a:t>
            </a:r>
            <a:r>
              <a:rPr lang="zh-CN" altLang="zh-CN" dirty="0" smtClean="0">
                <a:solidFill>
                  <a:schemeClr val="tx1"/>
                </a:solidFill>
                <a:latin typeface="微软雅黑" panose="020B0503020204020204" pitchFamily="34" charset="-122"/>
                <a:ea typeface="微软雅黑" panose="020B0503020204020204" pitchFamily="34" charset="-122"/>
              </a:rPr>
              <a:t>程中引入</a:t>
            </a:r>
            <a:r>
              <a:rPr lang="zh-CN" altLang="zh-CN" dirty="0">
                <a:solidFill>
                  <a:schemeClr val="tx1"/>
                </a:solidFill>
                <a:latin typeface="微软雅黑" panose="020B0503020204020204" pitchFamily="34" charset="-122"/>
                <a:ea typeface="微软雅黑" panose="020B0503020204020204" pitchFamily="34" charset="-122"/>
              </a:rPr>
              <a:t>的突变积累造成病毒抗原性发生改变</a:t>
            </a:r>
            <a:r>
              <a:rPr lang="zh-CN" altLang="en-US" dirty="0">
                <a:solidFill>
                  <a:schemeClr val="tx1"/>
                </a:solidFill>
                <a:latin typeface="微软雅黑" panose="020B0503020204020204" pitchFamily="34" charset="-122"/>
                <a:ea typeface="微软雅黑" panose="020B0503020204020204" pitchFamily="34" charset="-122"/>
              </a:rPr>
              <a:t>。</a:t>
            </a:r>
            <a:endParaRPr lang="en-US" sz="1500" dirty="0">
              <a:solidFill>
                <a:schemeClr val="tx1"/>
              </a:solidFill>
              <a:latin typeface="微软雅黑" panose="020B0503020204020204" pitchFamily="34" charset="-122"/>
              <a:ea typeface="微软雅黑" panose="020B0503020204020204" pitchFamily="34" charset="-122"/>
              <a:sym typeface="Times New Roman"/>
            </a:endParaRPr>
          </a:p>
        </p:txBody>
      </p:sp>
      <p:sp>
        <p:nvSpPr>
          <p:cNvPr id="14" name="Text Placeholder 5"/>
          <p:cNvSpPr txBox="1">
            <a:spLocks/>
          </p:cNvSpPr>
          <p:nvPr/>
        </p:nvSpPr>
        <p:spPr bwMode="auto">
          <a:xfrm>
            <a:off x="6156176" y="1131590"/>
            <a:ext cx="2664296" cy="1008112"/>
          </a:xfrm>
          <a:prstGeom prst="rect">
            <a:avLst/>
          </a:prstGeom>
          <a:solidFill>
            <a:schemeClr val="bg2"/>
          </a:solidFill>
          <a:ln>
            <a:noFill/>
          </a:ln>
          <a:extLst/>
        </p:spPr>
        <p:txBody>
          <a:bodyPr vert="horz" wrap="square" lIns="91440" tIns="45720" rIns="91440" bIns="45720" numCol="1" anchor="t" anchorCtr="0" compatLnSpc="1">
            <a:prstTxWarp prst="textNoShape">
              <a:avLst/>
            </a:prstTxWarp>
            <a:noAutofit/>
          </a:bodyPr>
          <a:lstStyle>
            <a:lvl1pPr marL="228600" indent="-228600" algn="l" rtl="0" eaLnBrk="1" fontAlgn="base" hangingPunct="1">
              <a:lnSpc>
                <a:spcPct val="100000"/>
              </a:lnSpc>
              <a:spcBef>
                <a:spcPts val="400"/>
              </a:spcBef>
              <a:spcAft>
                <a:spcPts val="200"/>
              </a:spcAft>
              <a:buClr>
                <a:schemeClr val="accent2"/>
              </a:buClr>
              <a:buFont typeface="Arial" pitchFamily="34" charset="0"/>
              <a:buChar char="•"/>
              <a:defRPr kumimoji="1" lang="en-US" sz="1800" kern="0">
                <a:solidFill>
                  <a:schemeClr val="tx2"/>
                </a:solidFill>
                <a:latin typeface="+mj-lt"/>
                <a:ea typeface="PMingLiU" pitchFamily="18" charset="-120"/>
                <a:cs typeface="+mn-cs"/>
              </a:defRPr>
            </a:lvl1pPr>
            <a:lvl2pPr marL="455613" indent="-227013" algn="l" rtl="0" eaLnBrk="0" fontAlgn="base" hangingPunct="0">
              <a:lnSpc>
                <a:spcPct val="100000"/>
              </a:lnSpc>
              <a:spcBef>
                <a:spcPts val="400"/>
              </a:spcBef>
              <a:spcAft>
                <a:spcPts val="200"/>
              </a:spcAft>
              <a:buClr>
                <a:schemeClr val="accent2"/>
              </a:buClr>
              <a:buFont typeface="Arial" pitchFamily="34" charset="0"/>
              <a:buChar char="‒"/>
              <a:tabLst/>
              <a:defRPr kumimoji="1" lang="en-US" sz="1600" kern="0">
                <a:solidFill>
                  <a:schemeClr val="tx2"/>
                </a:solidFill>
                <a:latin typeface="+mj-lt"/>
                <a:ea typeface="PMingLiU" pitchFamily="18" charset="-120"/>
                <a:cs typeface="+mn-cs"/>
              </a:defRPr>
            </a:lvl2pPr>
            <a:lvl3pPr marL="684213" indent="-228600" algn="l" rtl="0" eaLnBrk="0" fontAlgn="base" hangingPunct="0">
              <a:lnSpc>
                <a:spcPct val="100000"/>
              </a:lnSpc>
              <a:spcBef>
                <a:spcPts val="400"/>
              </a:spcBef>
              <a:spcAft>
                <a:spcPts val="200"/>
              </a:spcAft>
              <a:buClr>
                <a:schemeClr val="accent2"/>
              </a:buClr>
              <a:buFont typeface="Arial" pitchFamily="34" charset="0"/>
              <a:buChar char="‒"/>
              <a:defRPr kumimoji="1" lang="en-US" sz="1200" kern="0">
                <a:solidFill>
                  <a:schemeClr val="tx2"/>
                </a:solidFill>
                <a:latin typeface="+mj-lt"/>
                <a:ea typeface="PMingLiU" pitchFamily="18" charset="-120"/>
                <a:cs typeface="+mn-cs"/>
              </a:defRPr>
            </a:lvl3pPr>
            <a:lvl4pPr marL="911225" indent="-227013" algn="l" rtl="0" eaLnBrk="0" fontAlgn="base" hangingPunct="0">
              <a:lnSpc>
                <a:spcPct val="100000"/>
              </a:lnSpc>
              <a:spcBef>
                <a:spcPts val="400"/>
              </a:spcBef>
              <a:spcAft>
                <a:spcPts val="200"/>
              </a:spcAft>
              <a:buClr>
                <a:schemeClr val="accent2"/>
              </a:buClr>
              <a:buFont typeface="Arial" pitchFamily="34" charset="0"/>
              <a:buChar char="‒"/>
              <a:defRPr kumimoji="1" lang="en-US" sz="1000" kern="0">
                <a:solidFill>
                  <a:schemeClr val="tx2"/>
                </a:solidFill>
                <a:latin typeface="+mj-lt"/>
                <a:ea typeface="PMingLiU" pitchFamily="18" charset="-120"/>
                <a:cs typeface="+mn-cs"/>
              </a:defRPr>
            </a:lvl4pPr>
            <a:lvl5pPr marL="2057400" indent="-228600" algn="l" rtl="0" eaLnBrk="1" fontAlgn="base" hangingPunct="1">
              <a:spcBef>
                <a:spcPct val="20000"/>
              </a:spcBef>
              <a:spcAft>
                <a:spcPct val="0"/>
              </a:spcAft>
              <a:buChar char="»"/>
              <a:defRPr kumimoji="1" sz="2000">
                <a:solidFill>
                  <a:schemeClr val="tx1"/>
                </a:solidFill>
                <a:latin typeface="Arial" charset="0"/>
                <a:ea typeface="PMingLiU" pitchFamily="18" charset="-120"/>
                <a:cs typeface="+mn-cs"/>
              </a:defRPr>
            </a:lvl5pPr>
            <a:lvl6pPr marL="2514600" indent="-228600" algn="l" rtl="0" eaLnBrk="1" fontAlgn="base" hangingPunct="1">
              <a:spcBef>
                <a:spcPct val="20000"/>
              </a:spcBef>
              <a:spcAft>
                <a:spcPct val="0"/>
              </a:spcAft>
              <a:buChar char="»"/>
              <a:defRPr kumimoji="1" sz="2000">
                <a:solidFill>
                  <a:schemeClr val="tx1"/>
                </a:solidFill>
                <a:latin typeface="Arial" charset="0"/>
                <a:ea typeface="+mn-ea"/>
                <a:cs typeface="+mn-cs"/>
              </a:defRPr>
            </a:lvl6pPr>
            <a:lvl7pPr marL="2971800" indent="-228600" algn="l" rtl="0" eaLnBrk="1" fontAlgn="base" hangingPunct="1">
              <a:spcBef>
                <a:spcPct val="20000"/>
              </a:spcBef>
              <a:spcAft>
                <a:spcPct val="0"/>
              </a:spcAft>
              <a:buChar char="»"/>
              <a:defRPr kumimoji="1" sz="2000">
                <a:solidFill>
                  <a:schemeClr val="tx1"/>
                </a:solidFill>
                <a:latin typeface="Arial" charset="0"/>
                <a:ea typeface="+mn-ea"/>
                <a:cs typeface="+mn-cs"/>
              </a:defRPr>
            </a:lvl7pPr>
            <a:lvl8pPr marL="3429000" indent="-228600" algn="l" rtl="0" eaLnBrk="1" fontAlgn="base" hangingPunct="1">
              <a:spcBef>
                <a:spcPct val="20000"/>
              </a:spcBef>
              <a:spcAft>
                <a:spcPct val="0"/>
              </a:spcAft>
              <a:buChar char="»"/>
              <a:defRPr kumimoji="1" sz="2000">
                <a:solidFill>
                  <a:schemeClr val="tx1"/>
                </a:solidFill>
                <a:latin typeface="Arial" charset="0"/>
                <a:ea typeface="+mn-ea"/>
                <a:cs typeface="+mn-cs"/>
              </a:defRPr>
            </a:lvl8pPr>
            <a:lvl9pPr marL="3886200" indent="-228600" algn="l" rtl="0" eaLnBrk="1" fontAlgn="base" hangingPunct="1">
              <a:spcBef>
                <a:spcPct val="20000"/>
              </a:spcBef>
              <a:spcAft>
                <a:spcPct val="0"/>
              </a:spcAft>
              <a:buChar char="»"/>
              <a:defRPr kumimoji="1" sz="2000">
                <a:solidFill>
                  <a:schemeClr val="tx1"/>
                </a:solidFill>
                <a:latin typeface="Arial" charset="0"/>
                <a:ea typeface="+mn-ea"/>
                <a:cs typeface="+mn-cs"/>
              </a:defRPr>
            </a:lvl9pPr>
          </a:lstStyle>
          <a:p>
            <a:pPr marL="0" indent="0" algn="just">
              <a:buNone/>
            </a:pPr>
            <a:r>
              <a:rPr lang="zh-CN" altLang="en-US" sz="1600" dirty="0" smtClean="0">
                <a:solidFill>
                  <a:srgbClr val="000000"/>
                </a:solidFill>
                <a:latin typeface="微软雅黑" panose="020B0503020204020204" pitchFamily="34" charset="-122"/>
                <a:ea typeface="微软雅黑" panose="020B0503020204020204" pitchFamily="34" charset="-122"/>
                <a:sym typeface="Times New Roman"/>
              </a:rPr>
              <a:t>不同</a:t>
            </a:r>
            <a:r>
              <a:rPr lang="zh-CN" altLang="en-US" sz="1600" dirty="0">
                <a:solidFill>
                  <a:srgbClr val="000000"/>
                </a:solidFill>
                <a:latin typeface="微软雅黑" panose="020B0503020204020204" pitchFamily="34" charset="-122"/>
                <a:ea typeface="微软雅黑" panose="020B0503020204020204" pitchFamily="34" charset="-122"/>
                <a:sym typeface="Times New Roman"/>
              </a:rPr>
              <a:t>流感病毒感染同一个宿主细胞，基因片段重新组合形成新的流感病毒，导致抗原性发生变异。</a:t>
            </a:r>
            <a:endParaRPr lang="en-US" sz="1600" dirty="0">
              <a:solidFill>
                <a:srgbClr val="000000"/>
              </a:solidFill>
              <a:latin typeface="微软雅黑" panose="020B0503020204020204" pitchFamily="34" charset="-122"/>
              <a:ea typeface="微软雅黑" panose="020B0503020204020204" pitchFamily="34" charset="-122"/>
              <a:sym typeface="Times New Roman"/>
            </a:endParaRPr>
          </a:p>
        </p:txBody>
      </p:sp>
      <p:sp>
        <p:nvSpPr>
          <p:cNvPr id="19" name="文本框 18">
            <a:extLst>
              <a:ext uri="{FF2B5EF4-FFF2-40B4-BE49-F238E27FC236}">
                <a16:creationId xmlns="" xmlns:a16="http://schemas.microsoft.com/office/drawing/2014/main" id="{B2B267E1-B9A9-422F-9CBE-340A99729058}"/>
              </a:ext>
            </a:extLst>
          </p:cNvPr>
          <p:cNvSpPr txBox="1"/>
          <p:nvPr/>
        </p:nvSpPr>
        <p:spPr>
          <a:xfrm>
            <a:off x="1396066" y="3165816"/>
            <a:ext cx="1807787" cy="369332"/>
          </a:xfrm>
          <a:prstGeom prst="rect">
            <a:avLst/>
          </a:prstGeom>
          <a:noFill/>
        </p:spPr>
        <p:txBody>
          <a:bodyPr wrap="square" rtlCol="0">
            <a:spAutoFit/>
          </a:bodyPr>
          <a:lstStyle/>
          <a:p>
            <a:r>
              <a:rPr lang="zh-CN" altLang="en-US" dirty="0" smtClean="0">
                <a:latin typeface="微软雅黑" panose="020B0503020204020204" pitchFamily="34" charset="-122"/>
                <a:ea typeface="微软雅黑" panose="020B0503020204020204" pitchFamily="34" charset="-122"/>
              </a:rPr>
              <a:t>季节性流行</a:t>
            </a:r>
            <a:endParaRPr lang="zh-CN" altLang="en-US" dirty="0">
              <a:latin typeface="微软雅黑" panose="020B0503020204020204" pitchFamily="34" charset="-122"/>
              <a:ea typeface="微软雅黑" panose="020B0503020204020204" pitchFamily="34" charset="-122"/>
            </a:endParaRPr>
          </a:p>
        </p:txBody>
      </p:sp>
      <p:sp>
        <p:nvSpPr>
          <p:cNvPr id="13" name="Right Arrow 16">
            <a:extLst>
              <a:ext uri="{FF2B5EF4-FFF2-40B4-BE49-F238E27FC236}">
                <a16:creationId xmlns="" xmlns:a16="http://schemas.microsoft.com/office/drawing/2014/main" id="{101B7232-76C1-41B6-B7B7-87189D5F4809}"/>
              </a:ext>
            </a:extLst>
          </p:cNvPr>
          <p:cNvSpPr/>
          <p:nvPr/>
        </p:nvSpPr>
        <p:spPr bwMode="auto">
          <a:xfrm rot="5400000">
            <a:off x="2604302" y="3117295"/>
            <a:ext cx="734149" cy="399144"/>
          </a:xfrm>
          <a:prstGeom prst="rightArrow">
            <a:avLst/>
          </a:prstGeom>
          <a:solidFill>
            <a:schemeClr val="accent2"/>
          </a:solidFill>
          <a:ln w="12700" cap="flat" cmpd="sng" algn="ctr">
            <a:gradFill flip="none" rotWithShape="1">
              <a:gsLst>
                <a:gs pos="0">
                  <a:srgbClr val="FFFFFF">
                    <a:alpha val="86000"/>
                  </a:srgbClr>
                </a:gs>
                <a:gs pos="100000">
                  <a:schemeClr val="accent1">
                    <a:alpha val="0"/>
                  </a:schemeClr>
                </a:gs>
              </a:gsLst>
              <a:path path="circle">
                <a:fillToRect l="100000" b="100000"/>
              </a:path>
              <a:tileRect t="-100000" r="-100000"/>
            </a:gra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kumimoji="1" lang="en-US">
              <a:solidFill>
                <a:srgbClr val="000000"/>
              </a:solidFill>
              <a:latin typeface="Calibri" charset="0"/>
              <a:ea typeface="新細明體" charset="0"/>
              <a:cs typeface="新細明體" charset="0"/>
            </a:endParaRPr>
          </a:p>
        </p:txBody>
      </p:sp>
      <p:sp>
        <p:nvSpPr>
          <p:cNvPr id="17" name="Right Arrow 16"/>
          <p:cNvSpPr/>
          <p:nvPr/>
        </p:nvSpPr>
        <p:spPr bwMode="auto">
          <a:xfrm rot="5400000">
            <a:off x="7083349" y="3228758"/>
            <a:ext cx="868198" cy="418283"/>
          </a:xfrm>
          <a:prstGeom prst="rightArrow">
            <a:avLst/>
          </a:prstGeom>
          <a:solidFill>
            <a:schemeClr val="accent2"/>
          </a:solidFill>
          <a:ln w="12700" cap="flat" cmpd="sng" algn="ctr">
            <a:gradFill flip="none" rotWithShape="1">
              <a:gsLst>
                <a:gs pos="0">
                  <a:srgbClr val="FFFFFF">
                    <a:alpha val="86000"/>
                  </a:srgbClr>
                </a:gs>
                <a:gs pos="100000">
                  <a:schemeClr val="accent1">
                    <a:alpha val="0"/>
                  </a:schemeClr>
                </a:gs>
              </a:gsLst>
              <a:path path="circle">
                <a:fillToRect l="100000" b="100000"/>
              </a:path>
              <a:tileRect t="-100000" r="-100000"/>
            </a:gra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kumimoji="1" lang="en-US">
              <a:solidFill>
                <a:srgbClr val="000000"/>
              </a:solidFill>
              <a:latin typeface="Calibri" charset="0"/>
              <a:ea typeface="新細明體" charset="0"/>
              <a:cs typeface="新細明體" charset="0"/>
            </a:endParaRPr>
          </a:p>
        </p:txBody>
      </p:sp>
      <p:pic>
        <p:nvPicPr>
          <p:cNvPr id="2" name="图片 1" descr="Flu_CHINA_ongoing.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7584" y="3723878"/>
            <a:ext cx="3420109" cy="1275606"/>
          </a:xfrm>
          <a:prstGeom prst="rect">
            <a:avLst/>
          </a:prstGeom>
        </p:spPr>
      </p:pic>
    </p:spTree>
    <p:extLst>
      <p:ext uri="{BB962C8B-B14F-4D97-AF65-F5344CB8AC3E}">
        <p14:creationId xmlns:p14="http://schemas.microsoft.com/office/powerpoint/2010/main" val="6478258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11560" y="51470"/>
            <a:ext cx="7560840" cy="857250"/>
          </a:xfrm>
        </p:spPr>
        <p:txBody>
          <a:bodyPr/>
          <a:lstStyle/>
          <a:p>
            <a:pPr algn="ctr"/>
            <a:r>
              <a:rPr lang="zh-CN" altLang="en-US" sz="3600" dirty="0">
                <a:solidFill>
                  <a:srgbClr val="A60000"/>
                </a:solidFill>
                <a:latin typeface="Calisto MT" panose="02040603050505030304" pitchFamily="18" charset="0"/>
                <a:cs typeface="+mn-cs"/>
                <a:sym typeface="Arial" charset="0"/>
              </a:rPr>
              <a:t>有关流感大爆发流行发</a:t>
            </a:r>
            <a:r>
              <a:rPr lang="zh-CN" altLang="en-US" sz="3600" dirty="0" smtClean="0">
                <a:solidFill>
                  <a:srgbClr val="A60000"/>
                </a:solidFill>
                <a:latin typeface="Calisto MT" panose="02040603050505030304" pitchFamily="18" charset="0"/>
                <a:cs typeface="+mn-cs"/>
                <a:sym typeface="Arial" charset="0"/>
              </a:rPr>
              <a:t>生的学说</a:t>
            </a:r>
            <a:endParaRPr kumimoji="1" lang="zh-CN" altLang="en-US" sz="3600" dirty="0"/>
          </a:p>
        </p:txBody>
      </p:sp>
      <p:sp>
        <p:nvSpPr>
          <p:cNvPr id="3" name="文本占位符 2"/>
          <p:cNvSpPr>
            <a:spLocks noGrp="1"/>
          </p:cNvSpPr>
          <p:nvPr>
            <p:ph type="body" sz="half" idx="1"/>
          </p:nvPr>
        </p:nvSpPr>
        <p:spPr>
          <a:xfrm>
            <a:off x="-2194" y="1131590"/>
            <a:ext cx="9612560" cy="1639491"/>
          </a:xfrm>
        </p:spPr>
        <p:txBody>
          <a:bodyPr/>
          <a:lstStyle/>
          <a:p>
            <a:pPr>
              <a:lnSpc>
                <a:spcPct val="150000"/>
              </a:lnSpc>
              <a:buFont typeface="Wingdings" charset="2"/>
              <a:buChar char="Ø"/>
            </a:pPr>
            <a:r>
              <a:rPr lang="zh-CN" altLang="en-US" sz="2000" dirty="0" smtClean="0">
                <a:solidFill>
                  <a:srgbClr val="000000"/>
                </a:solidFill>
                <a:latin typeface="微软雅黑"/>
                <a:ea typeface="微软雅黑"/>
                <a:cs typeface="微软雅黑"/>
              </a:rPr>
              <a:t>新流感病毒亚型是人流感病毒与禽流感病毒的重组杂交产物</a:t>
            </a:r>
            <a:endParaRPr lang="en-US" altLang="zh-CN" sz="2000" dirty="0" smtClean="0">
              <a:solidFill>
                <a:srgbClr val="000000"/>
              </a:solidFill>
              <a:latin typeface="微软雅黑"/>
              <a:ea typeface="微软雅黑"/>
              <a:cs typeface="微软雅黑"/>
            </a:endParaRPr>
          </a:p>
          <a:p>
            <a:pPr>
              <a:lnSpc>
                <a:spcPct val="150000"/>
              </a:lnSpc>
              <a:buFont typeface="Wingdings" charset="2"/>
              <a:buChar char="Ø"/>
            </a:pPr>
            <a:r>
              <a:rPr lang="zh-CN" altLang="en-US" sz="2000" dirty="0" smtClean="0">
                <a:solidFill>
                  <a:srgbClr val="000000"/>
                </a:solidFill>
                <a:latin typeface="微软雅黑"/>
                <a:ea typeface="微软雅黑"/>
                <a:cs typeface="微软雅黑"/>
              </a:rPr>
              <a:t>人流感病毒不能直接传播给禽类，反之禽流感病毒也不能直接传播给人类</a:t>
            </a:r>
            <a:endParaRPr lang="en-US" altLang="zh-CN" sz="2000" dirty="0" smtClean="0">
              <a:solidFill>
                <a:srgbClr val="000000"/>
              </a:solidFill>
              <a:latin typeface="微软雅黑"/>
              <a:ea typeface="微软雅黑"/>
              <a:cs typeface="微软雅黑"/>
            </a:endParaRPr>
          </a:p>
          <a:p>
            <a:pPr>
              <a:lnSpc>
                <a:spcPct val="150000"/>
              </a:lnSpc>
              <a:buFont typeface="Wingdings" charset="2"/>
              <a:buChar char="Ø"/>
            </a:pPr>
            <a:r>
              <a:rPr lang="zh-CN" altLang="en-US" sz="2000" dirty="0" smtClean="0">
                <a:solidFill>
                  <a:srgbClr val="000000"/>
                </a:solidFill>
                <a:latin typeface="微软雅黑"/>
                <a:ea typeface="微软雅黑"/>
                <a:cs typeface="微软雅黑"/>
              </a:rPr>
              <a:t>猪可能是实现人流感病毒与禽流感病毒杂交</a:t>
            </a:r>
            <a:r>
              <a:rPr lang="zh-CN" altLang="en-US" sz="2000" dirty="0">
                <a:solidFill>
                  <a:srgbClr val="000000"/>
                </a:solidFill>
                <a:latin typeface="微软雅黑"/>
                <a:ea typeface="微软雅黑"/>
                <a:cs typeface="微软雅黑"/>
              </a:rPr>
              <a:t>的“混合容器”</a:t>
            </a:r>
          </a:p>
          <a:p>
            <a:endParaRPr kumimoji="1" lang="zh-CN" altLang="en-US" sz="2000" dirty="0"/>
          </a:p>
        </p:txBody>
      </p:sp>
      <p:grpSp>
        <p:nvGrpSpPr>
          <p:cNvPr id="6" name="组 5"/>
          <p:cNvGrpSpPr/>
          <p:nvPr/>
        </p:nvGrpSpPr>
        <p:grpSpPr>
          <a:xfrm>
            <a:off x="0" y="3112297"/>
            <a:ext cx="9144000" cy="1594247"/>
            <a:chOff x="0" y="4149725"/>
            <a:chExt cx="9144000" cy="2125663"/>
          </a:xfrm>
        </p:grpSpPr>
        <p:sp>
          <p:nvSpPr>
            <p:cNvPr id="7" name="Text Box 3"/>
            <p:cNvSpPr txBox="1">
              <a:spLocks noChangeArrowheads="1"/>
            </p:cNvSpPr>
            <p:nvPr/>
          </p:nvSpPr>
          <p:spPr bwMode="auto">
            <a:xfrm>
              <a:off x="1512888" y="5653088"/>
              <a:ext cx="925512" cy="4103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pPr>
              <a:r>
                <a:rPr lang="zh-CN" altLang="en-US" sz="1400">
                  <a:solidFill>
                    <a:srgbClr val="000000"/>
                  </a:solidFill>
                  <a:latin typeface="宋体" charset="0"/>
                </a:rPr>
                <a:t>野生水禽</a:t>
              </a:r>
            </a:p>
          </p:txBody>
        </p:sp>
        <p:pic>
          <p:nvPicPr>
            <p:cNvPr id="8" name="Picture 5" descr="[Translation]virusone-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149725"/>
              <a:ext cx="9144000" cy="2125663"/>
            </a:xfrm>
            <a:prstGeom prst="rect">
              <a:avLst/>
            </a:prstGeom>
            <a:noFill/>
            <a:extLst>
              <a:ext uri="{909E8E84-426E-40dd-AFC4-6F175D3DCCD1}">
                <a14:hiddenFill xmlns:a14="http://schemas.microsoft.com/office/drawing/2010/main">
                  <a:solidFill>
                    <a:srgbClr val="FFFFFF"/>
                  </a:solidFill>
                </a14:hiddenFill>
              </a:ext>
            </a:extLst>
          </p:spPr>
        </p:pic>
        <p:sp>
          <p:nvSpPr>
            <p:cNvPr id="9" name="Line 6"/>
            <p:cNvSpPr>
              <a:spLocks noChangeShapeType="1"/>
            </p:cNvSpPr>
            <p:nvPr/>
          </p:nvSpPr>
          <p:spPr bwMode="auto">
            <a:xfrm flipV="1">
              <a:off x="1258888" y="4724400"/>
              <a:ext cx="533400" cy="15240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zh-CN" altLang="en-US"/>
            </a:p>
          </p:txBody>
        </p:sp>
        <p:sp>
          <p:nvSpPr>
            <p:cNvPr id="10" name="Line 7"/>
            <p:cNvSpPr>
              <a:spLocks noChangeShapeType="1"/>
            </p:cNvSpPr>
            <p:nvPr/>
          </p:nvSpPr>
          <p:spPr bwMode="auto">
            <a:xfrm>
              <a:off x="2555875" y="4652963"/>
              <a:ext cx="457200" cy="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zh-CN" altLang="en-US"/>
            </a:p>
          </p:txBody>
        </p:sp>
        <p:sp>
          <p:nvSpPr>
            <p:cNvPr id="11" name="Line 8"/>
            <p:cNvSpPr>
              <a:spLocks noChangeShapeType="1"/>
            </p:cNvSpPr>
            <p:nvPr/>
          </p:nvSpPr>
          <p:spPr bwMode="auto">
            <a:xfrm>
              <a:off x="4724400" y="4814888"/>
              <a:ext cx="381000" cy="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zh-CN" altLang="en-US"/>
            </a:p>
          </p:txBody>
        </p:sp>
        <p:sp>
          <p:nvSpPr>
            <p:cNvPr id="12" name="Line 9"/>
            <p:cNvSpPr>
              <a:spLocks noChangeShapeType="1"/>
            </p:cNvSpPr>
            <p:nvPr/>
          </p:nvSpPr>
          <p:spPr bwMode="auto">
            <a:xfrm>
              <a:off x="5702300" y="4814888"/>
              <a:ext cx="457200" cy="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zh-CN" altLang="en-US"/>
            </a:p>
          </p:txBody>
        </p:sp>
        <p:sp>
          <p:nvSpPr>
            <p:cNvPr id="13" name="Line 10"/>
            <p:cNvSpPr>
              <a:spLocks noChangeShapeType="1"/>
            </p:cNvSpPr>
            <p:nvPr/>
          </p:nvSpPr>
          <p:spPr bwMode="auto">
            <a:xfrm>
              <a:off x="8101013" y="4797425"/>
              <a:ext cx="381000" cy="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zh-CN" altLang="en-US"/>
            </a:p>
          </p:txBody>
        </p:sp>
        <p:sp>
          <p:nvSpPr>
            <p:cNvPr id="14" name="Line 11"/>
            <p:cNvSpPr>
              <a:spLocks noChangeShapeType="1"/>
            </p:cNvSpPr>
            <p:nvPr/>
          </p:nvSpPr>
          <p:spPr bwMode="auto">
            <a:xfrm flipV="1">
              <a:off x="2895600" y="5043488"/>
              <a:ext cx="533400" cy="53340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zh-CN" altLang="en-US"/>
            </a:p>
          </p:txBody>
        </p:sp>
        <p:sp>
          <p:nvSpPr>
            <p:cNvPr id="15" name="Line 12"/>
            <p:cNvSpPr>
              <a:spLocks noChangeShapeType="1"/>
            </p:cNvSpPr>
            <p:nvPr/>
          </p:nvSpPr>
          <p:spPr bwMode="auto">
            <a:xfrm flipV="1">
              <a:off x="5918200" y="5043488"/>
              <a:ext cx="533400" cy="53340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zh-CN" altLang="en-US"/>
            </a:p>
          </p:txBody>
        </p:sp>
        <p:grpSp>
          <p:nvGrpSpPr>
            <p:cNvPr id="16" name="Group 13"/>
            <p:cNvGrpSpPr>
              <a:grpSpLocks/>
            </p:cNvGrpSpPr>
            <p:nvPr/>
          </p:nvGrpSpPr>
          <p:grpSpPr bwMode="auto">
            <a:xfrm>
              <a:off x="3429000" y="5576894"/>
              <a:ext cx="1524000" cy="411163"/>
              <a:chOff x="2064" y="3120"/>
              <a:chExt cx="960" cy="259"/>
            </a:xfrm>
          </p:grpSpPr>
          <p:sp>
            <p:nvSpPr>
              <p:cNvPr id="23" name="Text Box 14"/>
              <p:cNvSpPr txBox="1">
                <a:spLocks noChangeArrowheads="1"/>
              </p:cNvSpPr>
              <p:nvPr/>
            </p:nvSpPr>
            <p:spPr bwMode="auto">
              <a:xfrm>
                <a:off x="2064" y="3120"/>
                <a:ext cx="960" cy="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pPr>
                <a:r>
                  <a:rPr lang="en-US" altLang="zh-CN" sz="1400" b="1">
                    <a:solidFill>
                      <a:srgbClr val="000000"/>
                    </a:solidFill>
                    <a:latin typeface="宋体" charset="0"/>
                  </a:rPr>
                  <a:t>Asian/57</a:t>
                </a:r>
                <a:r>
                  <a:rPr lang="zh-CN" altLang="en-US" sz="1400" b="1">
                    <a:solidFill>
                      <a:srgbClr val="000000"/>
                    </a:solidFill>
                    <a:latin typeface="宋体" charset="0"/>
                  </a:rPr>
                  <a:t>（</a:t>
                </a:r>
                <a:r>
                  <a:rPr lang="en-US" altLang="zh-CN" sz="1400" b="1">
                    <a:solidFill>
                      <a:srgbClr val="000000"/>
                    </a:solidFill>
                    <a:latin typeface="宋体" charset="0"/>
                  </a:rPr>
                  <a:t>H2N2</a:t>
                </a:r>
                <a:r>
                  <a:rPr lang="zh-CN" altLang="en-US" sz="1400" b="1">
                    <a:solidFill>
                      <a:srgbClr val="000000"/>
                    </a:solidFill>
                    <a:latin typeface="宋体" charset="0"/>
                  </a:rPr>
                  <a:t>）</a:t>
                </a:r>
              </a:p>
            </p:txBody>
          </p:sp>
          <p:grpSp>
            <p:nvGrpSpPr>
              <p:cNvPr id="24" name="Group 15"/>
              <p:cNvGrpSpPr>
                <a:grpSpLocks/>
              </p:cNvGrpSpPr>
              <p:nvPr/>
            </p:nvGrpSpPr>
            <p:grpSpPr bwMode="auto">
              <a:xfrm>
                <a:off x="2064" y="3120"/>
                <a:ext cx="960" cy="192"/>
                <a:chOff x="2064" y="3120"/>
                <a:chExt cx="960" cy="192"/>
              </a:xfrm>
            </p:grpSpPr>
            <p:sp>
              <p:nvSpPr>
                <p:cNvPr id="25" name="Line 16"/>
                <p:cNvSpPr>
                  <a:spLocks noChangeShapeType="1"/>
                </p:cNvSpPr>
                <p:nvPr/>
              </p:nvSpPr>
              <p:spPr bwMode="auto">
                <a:xfrm>
                  <a:off x="2064" y="3312"/>
                  <a:ext cx="960"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zh-CN" altLang="en-US"/>
                </a:p>
              </p:txBody>
            </p:sp>
            <p:sp>
              <p:nvSpPr>
                <p:cNvPr id="26" name="Line 17"/>
                <p:cNvSpPr>
                  <a:spLocks noChangeShapeType="1"/>
                </p:cNvSpPr>
                <p:nvPr/>
              </p:nvSpPr>
              <p:spPr bwMode="auto">
                <a:xfrm flipV="1">
                  <a:off x="2064" y="3120"/>
                  <a:ext cx="0" cy="192"/>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zh-CN" altLang="en-US"/>
                </a:p>
              </p:txBody>
            </p:sp>
            <p:sp>
              <p:nvSpPr>
                <p:cNvPr id="27" name="Line 18"/>
                <p:cNvSpPr>
                  <a:spLocks noChangeShapeType="1"/>
                </p:cNvSpPr>
                <p:nvPr/>
              </p:nvSpPr>
              <p:spPr bwMode="auto">
                <a:xfrm flipV="1">
                  <a:off x="3024" y="3120"/>
                  <a:ext cx="0" cy="192"/>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zh-CN" altLang="en-US"/>
                </a:p>
              </p:txBody>
            </p:sp>
          </p:grpSp>
        </p:grpSp>
        <p:grpSp>
          <p:nvGrpSpPr>
            <p:cNvPr id="17" name="Group 19"/>
            <p:cNvGrpSpPr>
              <a:grpSpLocks/>
            </p:cNvGrpSpPr>
            <p:nvPr/>
          </p:nvGrpSpPr>
          <p:grpSpPr bwMode="auto">
            <a:xfrm>
              <a:off x="6477000" y="5576894"/>
              <a:ext cx="1752600" cy="411163"/>
              <a:chOff x="3936" y="3120"/>
              <a:chExt cx="1104" cy="259"/>
            </a:xfrm>
          </p:grpSpPr>
          <p:sp>
            <p:nvSpPr>
              <p:cNvPr id="18" name="Text Box 20"/>
              <p:cNvSpPr txBox="1">
                <a:spLocks noChangeArrowheads="1"/>
              </p:cNvSpPr>
              <p:nvPr/>
            </p:nvSpPr>
            <p:spPr bwMode="auto">
              <a:xfrm>
                <a:off x="3936" y="3120"/>
                <a:ext cx="1104" cy="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pPr>
                <a:r>
                  <a:rPr lang="en-US" altLang="zh-CN" sz="1400" b="1">
                    <a:solidFill>
                      <a:srgbClr val="000000"/>
                    </a:solidFill>
                    <a:latin typeface="宋体" charset="0"/>
                  </a:rPr>
                  <a:t>HongKong/68</a:t>
                </a:r>
                <a:r>
                  <a:rPr lang="zh-CN" altLang="en-US" sz="1400" b="1">
                    <a:solidFill>
                      <a:srgbClr val="000000"/>
                    </a:solidFill>
                    <a:latin typeface="宋体" charset="0"/>
                  </a:rPr>
                  <a:t>（</a:t>
                </a:r>
                <a:r>
                  <a:rPr lang="en-US" altLang="zh-CN" sz="1400" b="1">
                    <a:solidFill>
                      <a:srgbClr val="000000"/>
                    </a:solidFill>
                    <a:latin typeface="宋体" charset="0"/>
                  </a:rPr>
                  <a:t>H3N2</a:t>
                </a:r>
                <a:r>
                  <a:rPr lang="zh-CN" altLang="en-US" sz="1400" b="1">
                    <a:solidFill>
                      <a:srgbClr val="000000"/>
                    </a:solidFill>
                    <a:latin typeface="宋体" charset="0"/>
                  </a:rPr>
                  <a:t>）</a:t>
                </a:r>
              </a:p>
            </p:txBody>
          </p:sp>
          <p:grpSp>
            <p:nvGrpSpPr>
              <p:cNvPr id="19" name="Group 21"/>
              <p:cNvGrpSpPr>
                <a:grpSpLocks/>
              </p:cNvGrpSpPr>
              <p:nvPr/>
            </p:nvGrpSpPr>
            <p:grpSpPr bwMode="auto">
              <a:xfrm>
                <a:off x="3936" y="3120"/>
                <a:ext cx="1104" cy="192"/>
                <a:chOff x="3936" y="3120"/>
                <a:chExt cx="1104" cy="192"/>
              </a:xfrm>
            </p:grpSpPr>
            <p:sp>
              <p:nvSpPr>
                <p:cNvPr id="20" name="Line 22"/>
                <p:cNvSpPr>
                  <a:spLocks noChangeShapeType="1"/>
                </p:cNvSpPr>
                <p:nvPr/>
              </p:nvSpPr>
              <p:spPr bwMode="auto">
                <a:xfrm>
                  <a:off x="3936" y="3312"/>
                  <a:ext cx="1104"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zh-CN" altLang="en-US"/>
                </a:p>
              </p:txBody>
            </p:sp>
            <p:sp>
              <p:nvSpPr>
                <p:cNvPr id="21" name="Line 23"/>
                <p:cNvSpPr>
                  <a:spLocks noChangeShapeType="1"/>
                </p:cNvSpPr>
                <p:nvPr/>
              </p:nvSpPr>
              <p:spPr bwMode="auto">
                <a:xfrm flipV="1">
                  <a:off x="3936" y="3120"/>
                  <a:ext cx="0" cy="192"/>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zh-CN" altLang="en-US"/>
                </a:p>
              </p:txBody>
            </p:sp>
            <p:sp>
              <p:nvSpPr>
                <p:cNvPr id="22" name="Line 24"/>
                <p:cNvSpPr>
                  <a:spLocks noChangeShapeType="1"/>
                </p:cNvSpPr>
                <p:nvPr/>
              </p:nvSpPr>
              <p:spPr bwMode="auto">
                <a:xfrm flipV="1">
                  <a:off x="5040" y="3120"/>
                  <a:ext cx="0" cy="192"/>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zh-CN" altLang="en-US"/>
                </a:p>
              </p:txBody>
            </p:sp>
          </p:grpSp>
        </p:grpSp>
      </p:grpSp>
    </p:spTree>
    <p:extLst>
      <p:ext uri="{BB962C8B-B14F-4D97-AF65-F5344CB8AC3E}">
        <p14:creationId xmlns:p14="http://schemas.microsoft.com/office/powerpoint/2010/main" val="258756646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医院logo模板2 (1)">
  <a:themeElements>
    <a:clrScheme name="华丽">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13659</TotalTime>
  <Words>2707</Words>
  <Application>Microsoft Macintosh PowerPoint</Application>
  <PresentationFormat>全屏显示(16:9)</PresentationFormat>
  <Paragraphs>343</Paragraphs>
  <Slides>47</Slides>
  <Notes>12</Notes>
  <HiddenSlides>0</HiddenSlides>
  <MMClips>0</MMClips>
  <ScaleCrop>false</ScaleCrop>
  <HeadingPairs>
    <vt:vector size="4" baseType="variant">
      <vt:variant>
        <vt:lpstr>主题</vt:lpstr>
      </vt:variant>
      <vt:variant>
        <vt:i4>1</vt:i4>
      </vt:variant>
      <vt:variant>
        <vt:lpstr>幻灯片标题</vt:lpstr>
      </vt:variant>
      <vt:variant>
        <vt:i4>47</vt:i4>
      </vt:variant>
    </vt:vector>
  </HeadingPairs>
  <TitlesOfParts>
    <vt:vector size="48" baseType="lpstr">
      <vt:lpstr>医院logo模板2 (1)</vt:lpstr>
      <vt:lpstr>百年流感</vt:lpstr>
      <vt:lpstr>地球上的生物</vt:lpstr>
      <vt:lpstr>PowerPoint 演示文稿</vt:lpstr>
      <vt:lpstr>PowerPoint 演示文稿</vt:lpstr>
      <vt:lpstr>流感病毒—古老又充满“活力”</vt:lpstr>
      <vt:lpstr>PowerPoint 演示文稿</vt:lpstr>
      <vt:lpstr>甲型流感宿主谱广泛</vt:lpstr>
      <vt:lpstr>聪明狡猾的流感病毒－变异性</vt:lpstr>
      <vt:lpstr>有关流感大爆发流行发生的学说</vt:lpstr>
      <vt:lpstr>PowerPoint 演示文稿</vt:lpstr>
      <vt:lpstr>流感的灭活方法</vt:lpstr>
      <vt:lpstr>PowerPoint 演示文稿</vt:lpstr>
      <vt:lpstr>PowerPoint 演示文稿</vt:lpstr>
      <vt:lpstr>流感和普通感冒的区别</vt:lpstr>
      <vt:lpstr>流感的预后</vt:lpstr>
      <vt:lpstr>流感的高风险人群 </vt:lpstr>
      <vt:lpstr>儿童是流感的高发人群</vt:lpstr>
      <vt:lpstr>PowerPoint 演示文稿</vt:lpstr>
      <vt:lpstr> 对孕妇的影响</vt:lpstr>
      <vt:lpstr>PowerPoint 演示文稿</vt:lpstr>
      <vt:lpstr>重症病例的表现</vt:lpstr>
      <vt:lpstr>PowerPoint 演示文稿</vt:lpstr>
      <vt:lpstr>流感对诊断－抗原检测</vt:lpstr>
      <vt:lpstr>PowerPoint 演示文稿</vt:lpstr>
      <vt:lpstr>分子诊断是流感病毒诊断的标准</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口罩的种类和用途</vt:lpstr>
      <vt:lpstr>第三招：保护易感人群</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l</dc:creator>
  <cp:lastModifiedBy>apple a</cp:lastModifiedBy>
  <cp:revision>228</cp:revision>
  <dcterms:created xsi:type="dcterms:W3CDTF">2015-12-03T06:58:35Z</dcterms:created>
  <dcterms:modified xsi:type="dcterms:W3CDTF">2019-12-21T19:58:30Z</dcterms:modified>
</cp:coreProperties>
</file>